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Fira Sans Extra Condensed Medium"/>
      <p:regular r:id="rId51"/>
      <p:bold r:id="rId52"/>
      <p:italic r:id="rId53"/>
      <p:boldItalic r:id="rId54"/>
    </p:embeddedFont>
    <p:embeddedFont>
      <p:font typeface="Abel"/>
      <p:regular r:id="rId55"/>
    </p:embeddedFont>
    <p:embeddedFont>
      <p:font typeface="Denk One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Medium-regular.fntdata"/><Relationship Id="rId50" Type="http://schemas.openxmlformats.org/officeDocument/2006/relationships/slide" Target="slides/slide44.xml"/><Relationship Id="rId53" Type="http://schemas.openxmlformats.org/officeDocument/2006/relationships/font" Target="fonts/FiraSansExtraCondensedMedium-italic.fntdata"/><Relationship Id="rId52" Type="http://schemas.openxmlformats.org/officeDocument/2006/relationships/font" Target="fonts/FiraSansExtraCondensedMedium-bold.fntdata"/><Relationship Id="rId11" Type="http://schemas.openxmlformats.org/officeDocument/2006/relationships/slide" Target="slides/slide5.xml"/><Relationship Id="rId55" Type="http://schemas.openxmlformats.org/officeDocument/2006/relationships/font" Target="fonts/Abel-regular.fntdata"/><Relationship Id="rId10" Type="http://schemas.openxmlformats.org/officeDocument/2006/relationships/slide" Target="slides/slide4.xml"/><Relationship Id="rId54" Type="http://schemas.openxmlformats.org/officeDocument/2006/relationships/font" Target="fonts/FiraSansExtraCondensed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DenkOn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308d6c3d6_3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8308d6c3d6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Chose this through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-National Oceanic and Atmospheric Administration(NOAA)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-Australian Government: Tourism Research Australia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308d6c3d6_3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8308d6c3d6_3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308d6c3d6_3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8308d6c3d6_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308d6c3d6_3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8308d6c3d6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308d6c3d6_3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8308d6c3d6_3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308d6c3d6_3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8308d6c3d6_3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308d6c3d6_3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8308d6c3d6_3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308d6c3d6_3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8308d6c3d6_3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308d6c3d6_3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8308d6c3d6_3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308d6c3d6_3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8308d6c3d6_3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308d6c3d6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8308d6c3d6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308d6c3d6_3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8308d6c3d6_3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304d3b7c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304d3b7c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308d6c3d6_3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8308d6c3d6_3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308d6c3d6_3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8308d6c3d6_3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304d3b7cf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8304d3b7cf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304d3b7cf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304d3b7cf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304d3b7cf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8304d3b7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308d6c3d6_3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8308d6c3d6_3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308d6c3d6_3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8308d6c3d6_3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308d6c3d6_3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8308d6c3d6_3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308d6c3d6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8308d6c3d6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308d6c3d6_3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8308d6c3d6_3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308d6c3d6_3_3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8308d6c3d6_3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308d6c3d6_3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8308d6c3d6_3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308d6c3d6_3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8308d6c3d6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308d6c3d6_3_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8308d6c3d6_3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308d6c3d6_3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8308d6c3d6_3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308d6c3d6_3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8308d6c3d6_3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308d6c3d6_3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8308d6c3d6_3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304d3b7cf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304d3b7cf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8304d3b7cf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8304d3b7cf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304d3b7c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8304d3b7c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308d6c3d6_3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8308d6c3d6_3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304d3b7c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8304d3b7c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8304d3b7cf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8304d3b7cf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308d6c3d6_3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8308d6c3d6_3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308d6c3d6_3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8308d6c3d6_3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308d6c3d6_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8308d6c3d6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308d6c3d6_3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8308d6c3d6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308d6c3d6_3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8308d6c3d6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304d3b7cf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8304d3b7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308d6c3d6_3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8308d6c3d6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 ">
  <p:cSld name="TITLE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1661275" y="2853688"/>
            <a:ext cx="281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22150" y="1712025"/>
            <a:ext cx="5888700" cy="11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TITLE_1_1_1_2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1316638" y="2361225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2">
  <p:cSld name="TITLE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5936463" y="1805900"/>
            <a:ext cx="2133300" cy="2138100"/>
          </a:xfrm>
          <a:prstGeom prst="rect">
            <a:avLst/>
          </a:prstGeom>
          <a:solidFill>
            <a:srgbClr val="FF8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1163788" y="1805900"/>
            <a:ext cx="2133300" cy="2138100"/>
          </a:xfrm>
          <a:prstGeom prst="rect">
            <a:avLst/>
          </a:prstGeom>
          <a:solidFill>
            <a:srgbClr val="0E8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 txBox="1"/>
          <p:nvPr>
            <p:ph type="ctrTitle"/>
          </p:nvPr>
        </p:nvSpPr>
        <p:spPr>
          <a:xfrm>
            <a:off x="827487" y="2455963"/>
            <a:ext cx="28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1250637" y="292943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877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877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877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877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877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877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877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877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8770"/>
                </a:solidFill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2" type="ctrTitle"/>
          </p:nvPr>
        </p:nvSpPr>
        <p:spPr>
          <a:xfrm>
            <a:off x="5689702" y="2455975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3" type="subTitle"/>
          </p:nvPr>
        </p:nvSpPr>
        <p:spPr>
          <a:xfrm>
            <a:off x="6023302" y="29294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4"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DESIGN">
  <p:cSld name="TITLE_1_1_1_1_1_1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>
            <a:off x="1957050" y="1231875"/>
            <a:ext cx="5229900" cy="1027200"/>
          </a:xfrm>
          <a:prstGeom prst="rect">
            <a:avLst/>
          </a:prstGeom>
          <a:solidFill>
            <a:srgbClr val="FF8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181450" y="1456573"/>
            <a:ext cx="4781100" cy="5778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2" type="body"/>
          </p:nvPr>
        </p:nvSpPr>
        <p:spPr>
          <a:xfrm>
            <a:off x="2934600" y="2406175"/>
            <a:ext cx="3274800" cy="13938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Char char="●"/>
              <a:defRPr sz="1200">
                <a:solidFill>
                  <a:srgbClr val="46626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○"/>
              <a:defRPr sz="1200">
                <a:solidFill>
                  <a:srgbClr val="466269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■"/>
              <a:defRPr sz="1200">
                <a:solidFill>
                  <a:srgbClr val="466269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●"/>
              <a:defRPr sz="1200">
                <a:solidFill>
                  <a:srgbClr val="466269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○"/>
              <a:defRPr sz="1200">
                <a:solidFill>
                  <a:srgbClr val="466269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■"/>
              <a:defRPr sz="1200">
                <a:solidFill>
                  <a:srgbClr val="466269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●"/>
              <a:defRPr sz="1200">
                <a:solidFill>
                  <a:srgbClr val="466269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○"/>
              <a:defRPr sz="1200">
                <a:solidFill>
                  <a:srgbClr val="466269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66269"/>
              </a:buClr>
              <a:buSzPts val="1200"/>
              <a:buChar char="■"/>
              <a:defRPr sz="12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TITLE_1_1_1_1_1_1_4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5330756" y="1444125"/>
            <a:ext cx="2989500" cy="5778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2" type="subTitle"/>
          </p:nvPr>
        </p:nvSpPr>
        <p:spPr>
          <a:xfrm>
            <a:off x="5330756" y="2282850"/>
            <a:ext cx="2989500" cy="5778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3" type="subTitle"/>
          </p:nvPr>
        </p:nvSpPr>
        <p:spPr>
          <a:xfrm>
            <a:off x="5330756" y="3121575"/>
            <a:ext cx="2989500" cy="5778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TITLE_1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648900" y="2853688"/>
            <a:ext cx="281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type="ctrTitle"/>
          </p:nvPr>
        </p:nvSpPr>
        <p:spPr>
          <a:xfrm>
            <a:off x="109775" y="1712025"/>
            <a:ext cx="5888700" cy="11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3">
  <p:cSld name="TITLE_1_1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S">
  <p:cSld name="TITLE_1_1_1_1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1263150" y="1614150"/>
            <a:ext cx="2783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1263150" y="2007750"/>
            <a:ext cx="2148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" type="ctrTitle"/>
          </p:nvPr>
        </p:nvSpPr>
        <p:spPr>
          <a:xfrm>
            <a:off x="4590400" y="1614150"/>
            <a:ext cx="2783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3" type="subTitle"/>
          </p:nvPr>
        </p:nvSpPr>
        <p:spPr>
          <a:xfrm>
            <a:off x="4590400" y="2007750"/>
            <a:ext cx="2148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4"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4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978050" y="2438625"/>
            <a:ext cx="309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 ">
  <p:cSld name="TITLE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1661275" y="2853688"/>
            <a:ext cx="2810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type="ctrTitle"/>
          </p:nvPr>
        </p:nvSpPr>
        <p:spPr>
          <a:xfrm>
            <a:off x="122150" y="1712025"/>
            <a:ext cx="58887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ITLE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2315388" y="2072050"/>
            <a:ext cx="2341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924688" y="1590625"/>
            <a:ext cx="1123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3" type="ctrTitle"/>
          </p:nvPr>
        </p:nvSpPr>
        <p:spPr>
          <a:xfrm>
            <a:off x="4486813" y="2072050"/>
            <a:ext cx="2341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4" type="title"/>
          </p:nvPr>
        </p:nvSpPr>
        <p:spPr>
          <a:xfrm>
            <a:off x="5096113" y="1590625"/>
            <a:ext cx="1123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5" type="ctrTitle"/>
          </p:nvPr>
        </p:nvSpPr>
        <p:spPr>
          <a:xfrm>
            <a:off x="2315388" y="2975075"/>
            <a:ext cx="2341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6" type="title"/>
          </p:nvPr>
        </p:nvSpPr>
        <p:spPr>
          <a:xfrm>
            <a:off x="2924688" y="2493650"/>
            <a:ext cx="1123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7" type="ctrTitle"/>
          </p:nvPr>
        </p:nvSpPr>
        <p:spPr>
          <a:xfrm>
            <a:off x="4486813" y="2975075"/>
            <a:ext cx="2341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8" type="title"/>
          </p:nvPr>
        </p:nvSpPr>
        <p:spPr>
          <a:xfrm>
            <a:off x="5096113" y="2493650"/>
            <a:ext cx="1123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009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ITLE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ctrTitle"/>
          </p:nvPr>
        </p:nvSpPr>
        <p:spPr>
          <a:xfrm>
            <a:off x="2315388" y="2072050"/>
            <a:ext cx="234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2" type="title"/>
          </p:nvPr>
        </p:nvSpPr>
        <p:spPr>
          <a:xfrm>
            <a:off x="2924688" y="1590625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3" type="ctrTitle"/>
          </p:nvPr>
        </p:nvSpPr>
        <p:spPr>
          <a:xfrm>
            <a:off x="4486813" y="2072050"/>
            <a:ext cx="234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4" type="title"/>
          </p:nvPr>
        </p:nvSpPr>
        <p:spPr>
          <a:xfrm>
            <a:off x="5096113" y="1590625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5" type="ctrTitle"/>
          </p:nvPr>
        </p:nvSpPr>
        <p:spPr>
          <a:xfrm>
            <a:off x="2315388" y="2975075"/>
            <a:ext cx="234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6" type="title"/>
          </p:nvPr>
        </p:nvSpPr>
        <p:spPr>
          <a:xfrm>
            <a:off x="2924688" y="2493650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7" type="ctrTitle"/>
          </p:nvPr>
        </p:nvSpPr>
        <p:spPr>
          <a:xfrm>
            <a:off x="4486813" y="2975075"/>
            <a:ext cx="234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8" type="title"/>
          </p:nvPr>
        </p:nvSpPr>
        <p:spPr>
          <a:xfrm>
            <a:off x="5096113" y="2493650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09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TITLE_1_1_1_1_1_1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" type="subTitle"/>
          </p:nvPr>
        </p:nvSpPr>
        <p:spPr>
          <a:xfrm>
            <a:off x="5330756" y="1444125"/>
            <a:ext cx="298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98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2" type="subTitle"/>
          </p:nvPr>
        </p:nvSpPr>
        <p:spPr>
          <a:xfrm>
            <a:off x="5330756" y="2282850"/>
            <a:ext cx="298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98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3" type="subTitle"/>
          </p:nvPr>
        </p:nvSpPr>
        <p:spPr>
          <a:xfrm>
            <a:off x="5330756" y="3121575"/>
            <a:ext cx="298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98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3">
  <p:cSld name="TITLE_1_1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" type="subTitle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CONTENT">
  <p:cSld name="TITLE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idx="1" type="subTitle"/>
          </p:nvPr>
        </p:nvSpPr>
        <p:spPr>
          <a:xfrm flipH="1">
            <a:off x="2848475" y="2263275"/>
            <a:ext cx="3447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type="ctrTitle"/>
          </p:nvPr>
        </p:nvSpPr>
        <p:spPr>
          <a:xfrm>
            <a:off x="1420950" y="16033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">
  <p:cSld name="TITLE_1_1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ctrTitle"/>
          </p:nvPr>
        </p:nvSpPr>
        <p:spPr>
          <a:xfrm>
            <a:off x="5516950" y="1882850"/>
            <a:ext cx="2660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4313975" y="2539125"/>
            <a:ext cx="38628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TITLE_1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idx="1" type="subTitle"/>
          </p:nvPr>
        </p:nvSpPr>
        <p:spPr>
          <a:xfrm>
            <a:off x="1648900" y="2853688"/>
            <a:ext cx="2810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type="ctrTitle"/>
          </p:nvPr>
        </p:nvSpPr>
        <p:spPr>
          <a:xfrm>
            <a:off x="109775" y="1712025"/>
            <a:ext cx="58887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LANK SLIDE">
  <p:cSld name="CUSTOM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ctrTitle"/>
          </p:nvPr>
        </p:nvSpPr>
        <p:spPr>
          <a:xfrm>
            <a:off x="3541876" y="3069075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1" type="subTitle"/>
          </p:nvPr>
        </p:nvSpPr>
        <p:spPr>
          <a:xfrm>
            <a:off x="2515950" y="2698125"/>
            <a:ext cx="411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TITLE_1_1_1_2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type="ctrTitle"/>
          </p:nvPr>
        </p:nvSpPr>
        <p:spPr>
          <a:xfrm>
            <a:off x="4780212" y="1600200"/>
            <a:ext cx="319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4780212" y="2042500"/>
            <a:ext cx="319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2" type="ctrTitle"/>
          </p:nvPr>
        </p:nvSpPr>
        <p:spPr>
          <a:xfrm>
            <a:off x="4780212" y="3359578"/>
            <a:ext cx="319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3" type="subTitle"/>
          </p:nvPr>
        </p:nvSpPr>
        <p:spPr>
          <a:xfrm>
            <a:off x="4780212" y="3801878"/>
            <a:ext cx="319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4"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5" type="ctrTitle"/>
          </p:nvPr>
        </p:nvSpPr>
        <p:spPr>
          <a:xfrm>
            <a:off x="1172100" y="1600200"/>
            <a:ext cx="319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6" type="subTitle"/>
          </p:nvPr>
        </p:nvSpPr>
        <p:spPr>
          <a:xfrm>
            <a:off x="1172149" y="2042500"/>
            <a:ext cx="319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7" type="ctrTitle"/>
          </p:nvPr>
        </p:nvSpPr>
        <p:spPr>
          <a:xfrm>
            <a:off x="1172100" y="3359578"/>
            <a:ext cx="319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8" type="subTitle"/>
          </p:nvPr>
        </p:nvSpPr>
        <p:spPr>
          <a:xfrm>
            <a:off x="1172149" y="3801878"/>
            <a:ext cx="319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 ">
  <p:cSld name="TITLE_1_1_1_1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2939475" y="2199650"/>
            <a:ext cx="3265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31"/>
          <p:cNvSpPr txBox="1"/>
          <p:nvPr>
            <p:ph idx="2" type="title"/>
          </p:nvPr>
        </p:nvSpPr>
        <p:spPr>
          <a:xfrm>
            <a:off x="2939475" y="3194300"/>
            <a:ext cx="3265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31"/>
          <p:cNvSpPr txBox="1"/>
          <p:nvPr>
            <p:ph idx="3" type="title"/>
          </p:nvPr>
        </p:nvSpPr>
        <p:spPr>
          <a:xfrm>
            <a:off x="2939475" y="1158875"/>
            <a:ext cx="3265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31"/>
          <p:cNvSpPr txBox="1"/>
          <p:nvPr>
            <p:ph idx="1" type="subTitle"/>
          </p:nvPr>
        </p:nvSpPr>
        <p:spPr>
          <a:xfrm>
            <a:off x="2389050" y="1665438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31"/>
          <p:cNvSpPr txBox="1"/>
          <p:nvPr>
            <p:ph idx="4" type="subTitle"/>
          </p:nvPr>
        </p:nvSpPr>
        <p:spPr>
          <a:xfrm>
            <a:off x="2389050" y="2660038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5" type="subTitle"/>
          </p:nvPr>
        </p:nvSpPr>
        <p:spPr>
          <a:xfrm>
            <a:off x="2389050" y="3654638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CONTENT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subTitle"/>
          </p:nvPr>
        </p:nvSpPr>
        <p:spPr>
          <a:xfrm flipH="1">
            <a:off x="2848475" y="2263275"/>
            <a:ext cx="34470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1420950" y="16033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">
  <p:cSld name="TITLE_1_1_1_2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ctrTitle"/>
          </p:nvPr>
        </p:nvSpPr>
        <p:spPr>
          <a:xfrm>
            <a:off x="1041275" y="2841338"/>
            <a:ext cx="2445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subTitle"/>
          </p:nvPr>
        </p:nvSpPr>
        <p:spPr>
          <a:xfrm>
            <a:off x="1284275" y="3262563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2" type="ctrTitle"/>
          </p:nvPr>
        </p:nvSpPr>
        <p:spPr>
          <a:xfrm>
            <a:off x="3247389" y="2841338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3" type="subTitle"/>
          </p:nvPr>
        </p:nvSpPr>
        <p:spPr>
          <a:xfrm>
            <a:off x="3580989" y="3262563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51" name="Google Shape;151;p32"/>
          <p:cNvSpPr txBox="1"/>
          <p:nvPr>
            <p:ph idx="4" type="ctrTitle"/>
          </p:nvPr>
        </p:nvSpPr>
        <p:spPr>
          <a:xfrm>
            <a:off x="5521877" y="2841338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52" name="Google Shape;152;p32"/>
          <p:cNvSpPr txBox="1"/>
          <p:nvPr>
            <p:ph idx="5" type="subTitle"/>
          </p:nvPr>
        </p:nvSpPr>
        <p:spPr>
          <a:xfrm>
            <a:off x="5855477" y="3262563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6"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TITLE_1_1_1_2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idx="1" type="subTitle"/>
          </p:nvPr>
        </p:nvSpPr>
        <p:spPr>
          <a:xfrm>
            <a:off x="1316638" y="2361225"/>
            <a:ext cx="19596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2">
  <p:cSld name="TITLE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/>
          <p:nvPr/>
        </p:nvSpPr>
        <p:spPr>
          <a:xfrm>
            <a:off x="5936463" y="1805900"/>
            <a:ext cx="2133300" cy="2138100"/>
          </a:xfrm>
          <a:prstGeom prst="rect">
            <a:avLst/>
          </a:prstGeom>
          <a:solidFill>
            <a:srgbClr val="FF8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4"/>
          <p:cNvSpPr/>
          <p:nvPr/>
        </p:nvSpPr>
        <p:spPr>
          <a:xfrm>
            <a:off x="1163788" y="1805900"/>
            <a:ext cx="2133300" cy="2138100"/>
          </a:xfrm>
          <a:prstGeom prst="rect">
            <a:avLst/>
          </a:prstGeom>
          <a:solidFill>
            <a:srgbClr val="0E8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4"/>
          <p:cNvSpPr txBox="1"/>
          <p:nvPr>
            <p:ph type="ctrTitle"/>
          </p:nvPr>
        </p:nvSpPr>
        <p:spPr>
          <a:xfrm>
            <a:off x="827487" y="2455963"/>
            <a:ext cx="2805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70"/>
              </a:buClr>
              <a:buSzPts val="1800"/>
              <a:buNone/>
              <a:defRPr sz="1800">
                <a:solidFill>
                  <a:srgbClr val="FF8770"/>
                </a:solidFill>
              </a:defRPr>
            </a:lvl9pPr>
          </a:lstStyle>
          <a:p/>
        </p:txBody>
      </p:sp>
      <p:sp>
        <p:nvSpPr>
          <p:cNvPr id="161" name="Google Shape;161;p34"/>
          <p:cNvSpPr txBox="1"/>
          <p:nvPr>
            <p:ph idx="1" type="subTitle"/>
          </p:nvPr>
        </p:nvSpPr>
        <p:spPr>
          <a:xfrm>
            <a:off x="1250637" y="2929438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8770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8770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8770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8770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8770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8770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8770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8770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F8770"/>
                </a:solidFill>
              </a:defRPr>
            </a:lvl9pPr>
          </a:lstStyle>
          <a:p/>
        </p:txBody>
      </p:sp>
      <p:sp>
        <p:nvSpPr>
          <p:cNvPr id="162" name="Google Shape;162;p34"/>
          <p:cNvSpPr txBox="1"/>
          <p:nvPr>
            <p:ph idx="2" type="ctrTitle"/>
          </p:nvPr>
        </p:nvSpPr>
        <p:spPr>
          <a:xfrm>
            <a:off x="5689702" y="2455975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63" name="Google Shape;163;p34"/>
          <p:cNvSpPr txBox="1"/>
          <p:nvPr>
            <p:ph idx="3" type="subTitle"/>
          </p:nvPr>
        </p:nvSpPr>
        <p:spPr>
          <a:xfrm>
            <a:off x="6023302" y="2929463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4"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DESIGN">
  <p:cSld name="TITLE_1_1_1_1_1_1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7" name="Google Shape;167;p35"/>
          <p:cNvSpPr/>
          <p:nvPr/>
        </p:nvSpPr>
        <p:spPr>
          <a:xfrm>
            <a:off x="1957050" y="1231875"/>
            <a:ext cx="5229900" cy="1027200"/>
          </a:xfrm>
          <a:prstGeom prst="rect">
            <a:avLst/>
          </a:prstGeom>
          <a:solidFill>
            <a:srgbClr val="FF8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5"/>
          <p:cNvSpPr txBox="1"/>
          <p:nvPr>
            <p:ph idx="1" type="subTitle"/>
          </p:nvPr>
        </p:nvSpPr>
        <p:spPr>
          <a:xfrm>
            <a:off x="2181450" y="1456573"/>
            <a:ext cx="478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98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69" name="Google Shape;169;p35"/>
          <p:cNvSpPr txBox="1"/>
          <p:nvPr>
            <p:ph idx="2" type="body"/>
          </p:nvPr>
        </p:nvSpPr>
        <p:spPr>
          <a:xfrm>
            <a:off x="2934600" y="2406175"/>
            <a:ext cx="32748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Char char="●"/>
              <a:defRPr sz="1200">
                <a:solidFill>
                  <a:srgbClr val="466269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○"/>
              <a:defRPr sz="1200">
                <a:solidFill>
                  <a:srgbClr val="466269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■"/>
              <a:defRPr sz="1200">
                <a:solidFill>
                  <a:srgbClr val="466269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●"/>
              <a:defRPr sz="1200">
                <a:solidFill>
                  <a:srgbClr val="466269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○"/>
              <a:defRPr sz="1200">
                <a:solidFill>
                  <a:srgbClr val="466269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■"/>
              <a:defRPr sz="1200">
                <a:solidFill>
                  <a:srgbClr val="466269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●"/>
              <a:defRPr sz="1200">
                <a:solidFill>
                  <a:srgbClr val="466269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Char char="○"/>
              <a:defRPr sz="1200">
                <a:solidFill>
                  <a:srgbClr val="466269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66269"/>
              </a:buClr>
              <a:buSzPts val="1200"/>
              <a:buChar char="■"/>
              <a:defRPr sz="12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S">
  <p:cSld name="TITLE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ctrTitle"/>
          </p:nvPr>
        </p:nvSpPr>
        <p:spPr>
          <a:xfrm>
            <a:off x="1263150" y="1614150"/>
            <a:ext cx="278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72" name="Google Shape;172;p36"/>
          <p:cNvSpPr txBox="1"/>
          <p:nvPr>
            <p:ph idx="1" type="subTitle"/>
          </p:nvPr>
        </p:nvSpPr>
        <p:spPr>
          <a:xfrm>
            <a:off x="1263150" y="2007750"/>
            <a:ext cx="214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2" type="ctrTitle"/>
          </p:nvPr>
        </p:nvSpPr>
        <p:spPr>
          <a:xfrm>
            <a:off x="4590400" y="1614150"/>
            <a:ext cx="278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74" name="Google Shape;174;p36"/>
          <p:cNvSpPr txBox="1"/>
          <p:nvPr>
            <p:ph idx="3" type="subTitle"/>
          </p:nvPr>
        </p:nvSpPr>
        <p:spPr>
          <a:xfrm>
            <a:off x="4590400" y="2007750"/>
            <a:ext cx="214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75" name="Google Shape;175;p36"/>
          <p:cNvSpPr txBox="1"/>
          <p:nvPr>
            <p:ph idx="4"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4">
  <p:cSld name="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idx="1" type="subTitle"/>
          </p:nvPr>
        </p:nvSpPr>
        <p:spPr>
          <a:xfrm>
            <a:off x="3978050" y="2438625"/>
            <a:ext cx="309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ctrTitle"/>
          </p:nvPr>
        </p:nvSpPr>
        <p:spPr>
          <a:xfrm>
            <a:off x="3541876" y="3069075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2515950" y="2698125"/>
            <a:ext cx="41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">
  <p:cSld name="TITLE_1_1_1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ctrTitle"/>
          </p:nvPr>
        </p:nvSpPr>
        <p:spPr>
          <a:xfrm>
            <a:off x="5516950" y="1882850"/>
            <a:ext cx="2660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4313975" y="2539125"/>
            <a:ext cx="3862800" cy="20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TITLE_1_1_1_2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ctrTitle"/>
          </p:nvPr>
        </p:nvSpPr>
        <p:spPr>
          <a:xfrm>
            <a:off x="4780212" y="1600200"/>
            <a:ext cx="3191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4780212" y="2042500"/>
            <a:ext cx="319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ctrTitle"/>
          </p:nvPr>
        </p:nvSpPr>
        <p:spPr>
          <a:xfrm>
            <a:off x="4780212" y="3359578"/>
            <a:ext cx="3191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4780212" y="3801878"/>
            <a:ext cx="319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4"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5" type="ctrTitle"/>
          </p:nvPr>
        </p:nvSpPr>
        <p:spPr>
          <a:xfrm>
            <a:off x="1172100" y="1600200"/>
            <a:ext cx="3191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6" type="subTitle"/>
          </p:nvPr>
        </p:nvSpPr>
        <p:spPr>
          <a:xfrm>
            <a:off x="1172149" y="2042500"/>
            <a:ext cx="319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7" type="ctrTitle"/>
          </p:nvPr>
        </p:nvSpPr>
        <p:spPr>
          <a:xfrm>
            <a:off x="1172100" y="3359578"/>
            <a:ext cx="3191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8" type="subTitle"/>
          </p:nvPr>
        </p:nvSpPr>
        <p:spPr>
          <a:xfrm>
            <a:off x="1172149" y="3801878"/>
            <a:ext cx="319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LANK SLIDE">
  <p:cSld name="CUSTOM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 ">
  <p:cSld name="TITLE_1_1_1_1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hasCustomPrompt="1" type="title"/>
          </p:nvPr>
        </p:nvSpPr>
        <p:spPr>
          <a:xfrm>
            <a:off x="2939475" y="2199650"/>
            <a:ext cx="32652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" name="Google Shape;43;p9"/>
          <p:cNvSpPr txBox="1"/>
          <p:nvPr>
            <p:ph hasCustomPrompt="1" idx="2" type="title"/>
          </p:nvPr>
        </p:nvSpPr>
        <p:spPr>
          <a:xfrm>
            <a:off x="2939475" y="3194300"/>
            <a:ext cx="32652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/>
          <p:nvPr>
            <p:ph hasCustomPrompt="1" idx="3" type="title"/>
          </p:nvPr>
        </p:nvSpPr>
        <p:spPr>
          <a:xfrm>
            <a:off x="2939475" y="1158875"/>
            <a:ext cx="32652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389050" y="16654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9"/>
          <p:cNvSpPr txBox="1"/>
          <p:nvPr>
            <p:ph idx="4" type="subTitle"/>
          </p:nvPr>
        </p:nvSpPr>
        <p:spPr>
          <a:xfrm>
            <a:off x="2389050" y="26600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9"/>
          <p:cNvSpPr txBox="1"/>
          <p:nvPr>
            <p:ph idx="5" type="subTitle"/>
          </p:nvPr>
        </p:nvSpPr>
        <p:spPr>
          <a:xfrm>
            <a:off x="2389050" y="36546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">
  <p:cSld name="TITLE_1_1_1_2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ctrTitle"/>
          </p:nvPr>
        </p:nvSpPr>
        <p:spPr>
          <a:xfrm>
            <a:off x="1041275" y="2841338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1284275" y="32625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2" type="ctrTitle"/>
          </p:nvPr>
        </p:nvSpPr>
        <p:spPr>
          <a:xfrm>
            <a:off x="3247389" y="2841338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3" type="subTitle"/>
          </p:nvPr>
        </p:nvSpPr>
        <p:spPr>
          <a:xfrm>
            <a:off x="3580989" y="32625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4" type="ctrTitle"/>
          </p:nvPr>
        </p:nvSpPr>
        <p:spPr>
          <a:xfrm>
            <a:off x="5521877" y="2841338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5" type="subTitle"/>
          </p:nvPr>
        </p:nvSpPr>
        <p:spPr>
          <a:xfrm>
            <a:off x="5855477" y="32625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6" type="ctrTitle"/>
          </p:nvPr>
        </p:nvSpPr>
        <p:spPr>
          <a:xfrm>
            <a:off x="1420950" y="33940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D0E0E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D0E0E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b="0" i="0" sz="2800" u="none" cap="none" strike="noStrik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b="0" i="0" sz="2800" u="none" cap="none" strike="noStrik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b="0" i="0" sz="2800" u="none" cap="none" strike="noStrik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b="0" i="0" sz="2800" u="none" cap="none" strike="noStrik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b="0" i="0" sz="2800" u="none" cap="none" strike="noStrik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b="0" i="0" sz="2800" u="none" cap="none" strike="noStrik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b="0" i="0" sz="2800" u="none" cap="none" strike="noStrik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b="0" i="0" sz="2800" u="none" cap="none" strike="noStrik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b="0" i="0" sz="2800" u="none" cap="none" strike="noStrik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b="0" i="0" sz="1200" u="none" cap="none" strike="noStrike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b="0" i="0" sz="1200" u="none" cap="none" strike="noStrike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b="0" i="0" sz="1200" u="none" cap="none" strike="noStrike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b="0" i="0" sz="1200" u="none" cap="none" strike="noStrike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b="0" i="0" sz="1200" u="none" cap="none" strike="noStrike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b="0" i="0" sz="1200" u="none" cap="none" strike="noStrike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b="0" i="0" sz="1200" u="none" cap="none" strike="noStrike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b="0" i="0" sz="1200" u="none" cap="none" strike="noStrike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66269"/>
              </a:buClr>
              <a:buSzPts val="1200"/>
              <a:buFont typeface="Abel"/>
              <a:buChar char="■"/>
              <a:defRPr b="0" i="0" sz="1200" u="none" cap="none" strike="noStrike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1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35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hyperlink" Target="http://data.aims.gov.au/aimsrtds/datatool.xhtml?site=4&amp;param=water%20temperature" TargetMode="External"/><Relationship Id="rId13" Type="http://schemas.openxmlformats.org/officeDocument/2006/relationships/image" Target="../media/image11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hyperlink" Target="https://portal.nnvl.noaa.gov/arcgis/apps/MapSeries/index.html?appid=138acf1bee62443fae7e8ab10e2e0266" TargetMode="External"/><Relationship Id="rId5" Type="http://schemas.openxmlformats.org/officeDocument/2006/relationships/hyperlink" Target="https://cloud.google.com/maps-platform/" TargetMode="External"/><Relationship Id="rId6" Type="http://schemas.openxmlformats.org/officeDocument/2006/relationships/hyperlink" Target="https://coralreefwatch.noaa.gov/product/vs/data.php" TargetMode="External"/><Relationship Id="rId7" Type="http://schemas.openxmlformats.org/officeDocument/2006/relationships/hyperlink" Target="https://www.tra.gov.au/Economic-analysis/economic-value" TargetMode="External"/><Relationship Id="rId8" Type="http://schemas.openxmlformats.org/officeDocument/2006/relationships/hyperlink" Target="https://coralreefwatch.noaa.gov/satellite/education/tutorial/crw22_bleachingthreshold.php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hyperlink" Target="https://coralreefwatch.noaa.gov/product/vs/description.php#ascii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9"/>
          <p:cNvPicPr preferRelativeResize="0"/>
          <p:nvPr/>
        </p:nvPicPr>
        <p:blipFill rotWithShape="1">
          <a:blip r:embed="rId3">
            <a:alphaModFix/>
          </a:blip>
          <a:srcRect b="30206" l="8270" r="8270" t="0"/>
          <a:stretch/>
        </p:blipFill>
        <p:spPr>
          <a:xfrm rot="-2336284">
            <a:off x="-300521" y="191065"/>
            <a:ext cx="5433711" cy="340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9"/>
          <p:cNvPicPr preferRelativeResize="0"/>
          <p:nvPr/>
        </p:nvPicPr>
        <p:blipFill rotWithShape="1">
          <a:blip r:embed="rId4">
            <a:alphaModFix/>
          </a:blip>
          <a:srcRect b="10402" l="0" r="11323" t="0"/>
          <a:stretch/>
        </p:blipFill>
        <p:spPr>
          <a:xfrm>
            <a:off x="4726153" y="1153561"/>
            <a:ext cx="4451775" cy="39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70117" y="3683475"/>
            <a:ext cx="590575" cy="1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9274" y="4291775"/>
            <a:ext cx="437100" cy="2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 rotWithShape="1">
          <a:blip r:embed="rId7">
            <a:alphaModFix/>
          </a:blip>
          <a:srcRect b="0" l="0" r="59483" t="29062"/>
          <a:stretch/>
        </p:blipFill>
        <p:spPr>
          <a:xfrm rot="-8100000">
            <a:off x="3493537" y="1865630"/>
            <a:ext cx="528576" cy="10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9"/>
          <p:cNvPicPr preferRelativeResize="0"/>
          <p:nvPr/>
        </p:nvPicPr>
        <p:blipFill rotWithShape="1">
          <a:blip r:embed="rId7">
            <a:alphaModFix/>
          </a:blip>
          <a:srcRect b="0" l="0" r="59483" t="29062"/>
          <a:stretch/>
        </p:blipFill>
        <p:spPr>
          <a:xfrm rot="-5946971">
            <a:off x="684936" y="112405"/>
            <a:ext cx="528576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 rotWithShape="1">
          <a:blip r:embed="rId7">
            <a:alphaModFix/>
          </a:blip>
          <a:srcRect b="0" l="0" r="59483" t="29062"/>
          <a:stretch/>
        </p:blipFill>
        <p:spPr>
          <a:xfrm rot="6035288">
            <a:off x="7743112" y="259155"/>
            <a:ext cx="528575" cy="10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9"/>
          <p:cNvSpPr txBox="1"/>
          <p:nvPr>
            <p:ph type="ctrTitle"/>
          </p:nvPr>
        </p:nvSpPr>
        <p:spPr>
          <a:xfrm>
            <a:off x="473200" y="1250675"/>
            <a:ext cx="5077500" cy="13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Don’t Be A Thief From The Reef:</a:t>
            </a:r>
            <a:r>
              <a:rPr lang="es" sz="24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rPr>
              <a:t> </a:t>
            </a:r>
            <a:r>
              <a:rPr lang="e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The Effect of Climate Change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on The Great Barrier Reef</a:t>
            </a:r>
            <a:endParaRPr sz="2400">
              <a:solidFill>
                <a:srgbClr val="466269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8"/>
          <p:cNvPicPr preferRelativeResize="0"/>
          <p:nvPr/>
        </p:nvPicPr>
        <p:blipFill rotWithShape="1">
          <a:blip r:embed="rId3">
            <a:alphaModFix/>
          </a:blip>
          <a:srcRect b="10607" l="11751" r="11544" t="5337"/>
          <a:stretch/>
        </p:blipFill>
        <p:spPr>
          <a:xfrm>
            <a:off x="390850" y="0"/>
            <a:ext cx="5309849" cy="505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8"/>
          <p:cNvSpPr txBox="1"/>
          <p:nvPr>
            <p:ph type="ctrTitle"/>
          </p:nvPr>
        </p:nvSpPr>
        <p:spPr>
          <a:xfrm>
            <a:off x="5815000" y="1450500"/>
            <a:ext cx="3160500" cy="577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GREAT BARRIER REEF STATIONS</a:t>
            </a:r>
            <a:endParaRPr sz="1800"/>
          </a:p>
        </p:txBody>
      </p:sp>
      <p:sp>
        <p:nvSpPr>
          <p:cNvPr id="321" name="Google Shape;321;p48"/>
          <p:cNvSpPr/>
          <p:nvPr/>
        </p:nvSpPr>
        <p:spPr>
          <a:xfrm>
            <a:off x="1952008" y="1991388"/>
            <a:ext cx="818700" cy="25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8"/>
          <p:cNvSpPr/>
          <p:nvPr/>
        </p:nvSpPr>
        <p:spPr>
          <a:xfrm>
            <a:off x="2720108" y="3006917"/>
            <a:ext cx="738000" cy="25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8"/>
          <p:cNvSpPr txBox="1"/>
          <p:nvPr>
            <p:ph type="ctrTitle"/>
          </p:nvPr>
        </p:nvSpPr>
        <p:spPr>
          <a:xfrm>
            <a:off x="5789050" y="2762125"/>
            <a:ext cx="3212400" cy="65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TROPICAL NORTH QUEENSLAND, AUSTRALIA </a:t>
            </a:r>
            <a:endParaRPr sz="1800"/>
          </a:p>
        </p:txBody>
      </p:sp>
      <p:sp>
        <p:nvSpPr>
          <p:cNvPr id="324" name="Google Shape;324;p48"/>
          <p:cNvSpPr/>
          <p:nvPr/>
        </p:nvSpPr>
        <p:spPr>
          <a:xfrm>
            <a:off x="416675" y="2850425"/>
            <a:ext cx="1845525" cy="499300"/>
          </a:xfrm>
          <a:custGeom>
            <a:rect b="b" l="l" r="r" t="t"/>
            <a:pathLst>
              <a:path extrusionOk="0" h="19972" w="73821">
                <a:moveTo>
                  <a:pt x="0" y="14911"/>
                </a:moveTo>
                <a:cubicBezTo>
                  <a:pt x="1038" y="16469"/>
                  <a:pt x="2711" y="19256"/>
                  <a:pt x="4385" y="18419"/>
                </a:cubicBezTo>
                <a:cubicBezTo>
                  <a:pt x="8310" y="16457"/>
                  <a:pt x="11531" y="10778"/>
                  <a:pt x="15788" y="11841"/>
                </a:cubicBezTo>
                <a:cubicBezTo>
                  <a:pt x="22478" y="13512"/>
                  <a:pt x="28395" y="17625"/>
                  <a:pt x="35085" y="19296"/>
                </a:cubicBezTo>
                <a:cubicBezTo>
                  <a:pt x="42212" y="21076"/>
                  <a:pt x="49886" y="18884"/>
                  <a:pt x="57013" y="17104"/>
                </a:cubicBezTo>
                <a:cubicBezTo>
                  <a:pt x="59582" y="16463"/>
                  <a:pt x="62705" y="17697"/>
                  <a:pt x="64907" y="16227"/>
                </a:cubicBezTo>
                <a:cubicBezTo>
                  <a:pt x="66538" y="15138"/>
                  <a:pt x="66152" y="12351"/>
                  <a:pt x="67538" y="10964"/>
                </a:cubicBezTo>
                <a:cubicBezTo>
                  <a:pt x="69074" y="9427"/>
                  <a:pt x="73252" y="10902"/>
                  <a:pt x="73678" y="8771"/>
                </a:cubicBezTo>
                <a:cubicBezTo>
                  <a:pt x="74251" y="5904"/>
                  <a:pt x="71062" y="1306"/>
                  <a:pt x="7367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394750" y="894478"/>
            <a:ext cx="1830975" cy="2233200"/>
          </a:xfrm>
          <a:custGeom>
            <a:rect b="b" l="l" r="r" t="t"/>
            <a:pathLst>
              <a:path extrusionOk="0" h="89328" w="73239">
                <a:moveTo>
                  <a:pt x="0" y="89202"/>
                </a:moveTo>
                <a:cubicBezTo>
                  <a:pt x="4822" y="89202"/>
                  <a:pt x="11360" y="89706"/>
                  <a:pt x="14034" y="85693"/>
                </a:cubicBezTo>
                <a:cubicBezTo>
                  <a:pt x="20161" y="76498"/>
                  <a:pt x="21438" y="64836"/>
                  <a:pt x="24121" y="54117"/>
                </a:cubicBezTo>
                <a:cubicBezTo>
                  <a:pt x="25306" y="49384"/>
                  <a:pt x="21928" y="44523"/>
                  <a:pt x="21928" y="39644"/>
                </a:cubicBezTo>
                <a:cubicBezTo>
                  <a:pt x="21928" y="37211"/>
                  <a:pt x="26643" y="35813"/>
                  <a:pt x="25875" y="33505"/>
                </a:cubicBezTo>
                <a:cubicBezTo>
                  <a:pt x="25349" y="31923"/>
                  <a:pt x="23380" y="29859"/>
                  <a:pt x="24559" y="28680"/>
                </a:cubicBezTo>
                <a:cubicBezTo>
                  <a:pt x="25804" y="27435"/>
                  <a:pt x="29063" y="26842"/>
                  <a:pt x="28506" y="25172"/>
                </a:cubicBezTo>
                <a:cubicBezTo>
                  <a:pt x="27965" y="23549"/>
                  <a:pt x="23682" y="25129"/>
                  <a:pt x="23682" y="23418"/>
                </a:cubicBezTo>
                <a:cubicBezTo>
                  <a:pt x="23682" y="20985"/>
                  <a:pt x="26279" y="19302"/>
                  <a:pt x="27629" y="17278"/>
                </a:cubicBezTo>
                <a:cubicBezTo>
                  <a:pt x="28848" y="15449"/>
                  <a:pt x="27085" y="12665"/>
                  <a:pt x="28068" y="10699"/>
                </a:cubicBezTo>
                <a:cubicBezTo>
                  <a:pt x="28671" y="9494"/>
                  <a:pt x="31329" y="9402"/>
                  <a:pt x="31138" y="8068"/>
                </a:cubicBezTo>
                <a:cubicBezTo>
                  <a:pt x="30766" y="5463"/>
                  <a:pt x="28585" y="811"/>
                  <a:pt x="31138" y="174"/>
                </a:cubicBezTo>
                <a:cubicBezTo>
                  <a:pt x="33925" y="-521"/>
                  <a:pt x="34027" y="5721"/>
                  <a:pt x="33330" y="8507"/>
                </a:cubicBezTo>
                <a:cubicBezTo>
                  <a:pt x="32427" y="12117"/>
                  <a:pt x="39560" y="13073"/>
                  <a:pt x="41224" y="16401"/>
                </a:cubicBezTo>
                <a:cubicBezTo>
                  <a:pt x="43447" y="20846"/>
                  <a:pt x="44729" y="26041"/>
                  <a:pt x="48241" y="29557"/>
                </a:cubicBezTo>
                <a:cubicBezTo>
                  <a:pt x="51342" y="32662"/>
                  <a:pt x="46740" y="38457"/>
                  <a:pt x="47803" y="42714"/>
                </a:cubicBezTo>
                <a:cubicBezTo>
                  <a:pt x="48648" y="46097"/>
                  <a:pt x="53191" y="49263"/>
                  <a:pt x="56574" y="48416"/>
                </a:cubicBezTo>
                <a:cubicBezTo>
                  <a:pt x="58191" y="48011"/>
                  <a:pt x="59031" y="44600"/>
                  <a:pt x="60521" y="45346"/>
                </a:cubicBezTo>
                <a:cubicBezTo>
                  <a:pt x="63683" y="46929"/>
                  <a:pt x="59715" y="53043"/>
                  <a:pt x="61837" y="55871"/>
                </a:cubicBezTo>
                <a:cubicBezTo>
                  <a:pt x="63438" y="58005"/>
                  <a:pt x="67845" y="55301"/>
                  <a:pt x="69731" y="57187"/>
                </a:cubicBezTo>
                <a:cubicBezTo>
                  <a:pt x="73045" y="60501"/>
                  <a:pt x="71746" y="66674"/>
                  <a:pt x="70608" y="71221"/>
                </a:cubicBezTo>
                <a:cubicBezTo>
                  <a:pt x="70001" y="73644"/>
                  <a:pt x="73239" y="75740"/>
                  <a:pt x="73239" y="7823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/>
        </p:nvSpPr>
        <p:spPr>
          <a:xfrm>
            <a:off x="4529200" y="4560700"/>
            <a:ext cx="4446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latin typeface="Abel"/>
                <a:ea typeface="Abel"/>
                <a:cs typeface="Abel"/>
                <a:sym typeface="Abel"/>
              </a:rPr>
              <a:t>Plot using GBR station coordinates data and Google Maps API</a:t>
            </a:r>
            <a:endParaRPr b="1">
              <a:solidFill>
                <a:srgbClr val="0000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850879" y="61779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 rotWithShape="1">
          <a:blip r:embed="rId4">
            <a:alphaModFix/>
          </a:blip>
          <a:srcRect b="43692" l="18113" r="0" t="-15946"/>
          <a:stretch/>
        </p:blipFill>
        <p:spPr>
          <a:xfrm>
            <a:off x="883127" y="4733003"/>
            <a:ext cx="2485658" cy="41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9"/>
          <p:cNvPicPr preferRelativeResize="0"/>
          <p:nvPr/>
        </p:nvPicPr>
        <p:blipFill rotWithShape="1">
          <a:blip r:embed="rId5">
            <a:alphaModFix/>
          </a:blip>
          <a:srcRect b="-6192" l="-14051" r="-14037" t="-6192"/>
          <a:stretch/>
        </p:blipFill>
        <p:spPr>
          <a:xfrm rot="161681">
            <a:off x="1846748" y="2556002"/>
            <a:ext cx="664606" cy="11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 rotWithShape="1">
          <a:blip r:embed="rId6">
            <a:alphaModFix/>
          </a:blip>
          <a:srcRect b="4101" l="0" r="0" t="4111"/>
          <a:stretch/>
        </p:blipFill>
        <p:spPr>
          <a:xfrm>
            <a:off x="548100" y="29424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9"/>
          <p:cNvPicPr preferRelativeResize="0"/>
          <p:nvPr/>
        </p:nvPicPr>
        <p:blipFill rotWithShape="1">
          <a:blip r:embed="rId7">
            <a:alphaModFix/>
          </a:blip>
          <a:srcRect b="-3418" l="-49" r="218" t="-3429"/>
          <a:stretch/>
        </p:blipFill>
        <p:spPr>
          <a:xfrm flipH="1" rot="176343">
            <a:off x="2490963" y="2015878"/>
            <a:ext cx="447832" cy="64975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>
            <p:ph type="ctrTitle"/>
          </p:nvPr>
        </p:nvSpPr>
        <p:spPr>
          <a:xfrm>
            <a:off x="3564750" y="1501850"/>
            <a:ext cx="54867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ANALYSIS</a:t>
            </a:r>
            <a:endParaRPr/>
          </a:p>
        </p:txBody>
      </p:sp>
      <p:pic>
        <p:nvPicPr>
          <p:cNvPr id="337" name="Google Shape;3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793999" y="12432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 rotWithShape="1">
          <a:blip r:embed="rId3">
            <a:alphaModFix/>
          </a:blip>
          <a:srcRect b="0" l="0" r="59483" t="29062"/>
          <a:stretch/>
        </p:blipFill>
        <p:spPr>
          <a:xfrm rot="-1726845">
            <a:off x="1651662" y="14609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 rotWithShape="1">
          <a:blip r:embed="rId3">
            <a:alphaModFix/>
          </a:blip>
          <a:srcRect b="0" l="0" r="64004" t="0"/>
          <a:stretch/>
        </p:blipFill>
        <p:spPr>
          <a:xfrm rot="628915">
            <a:off x="809350" y="3976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7770114" y="40925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147203" y="3791250"/>
            <a:ext cx="565445" cy="12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4366825" y="2632575"/>
            <a:ext cx="42585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Northern Great Barrier Reef(GBR) Station</a:t>
            </a:r>
            <a:endParaRPr b="1" i="0" sz="18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Central </a:t>
            </a:r>
            <a:r>
              <a:rPr b="1" i="0" lang="es" sz="18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Great Barrier Reef(GBR) Station</a:t>
            </a:r>
            <a:endParaRPr b="1" i="0" sz="18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Australian State Tourism Consumption</a:t>
            </a:r>
            <a:endParaRPr b="1" i="0" sz="14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850879" y="61779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 rotWithShape="1">
          <a:blip r:embed="rId4">
            <a:alphaModFix/>
          </a:blip>
          <a:srcRect b="43692" l="18113" r="0" t="-15946"/>
          <a:stretch/>
        </p:blipFill>
        <p:spPr>
          <a:xfrm>
            <a:off x="883127" y="4733003"/>
            <a:ext cx="2485658" cy="41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 rotWithShape="1">
          <a:blip r:embed="rId5">
            <a:alphaModFix/>
          </a:blip>
          <a:srcRect b="-6192" l="-14051" r="-14037" t="-6192"/>
          <a:stretch/>
        </p:blipFill>
        <p:spPr>
          <a:xfrm rot="161681">
            <a:off x="1846748" y="2556002"/>
            <a:ext cx="664606" cy="11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0"/>
          <p:cNvPicPr preferRelativeResize="0"/>
          <p:nvPr/>
        </p:nvPicPr>
        <p:blipFill rotWithShape="1">
          <a:blip r:embed="rId6">
            <a:alphaModFix/>
          </a:blip>
          <a:srcRect b="4101" l="0" r="0" t="4111"/>
          <a:stretch/>
        </p:blipFill>
        <p:spPr>
          <a:xfrm>
            <a:off x="548100" y="29424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0"/>
          <p:cNvPicPr preferRelativeResize="0"/>
          <p:nvPr/>
        </p:nvPicPr>
        <p:blipFill rotWithShape="1">
          <a:blip r:embed="rId7">
            <a:alphaModFix/>
          </a:blip>
          <a:srcRect b="-3418" l="-49" r="218" t="-3429"/>
          <a:stretch/>
        </p:blipFill>
        <p:spPr>
          <a:xfrm flipH="1" rot="176343">
            <a:off x="2490963" y="2015878"/>
            <a:ext cx="447832" cy="64975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0"/>
          <p:cNvSpPr txBox="1"/>
          <p:nvPr>
            <p:ph type="ctrTitle"/>
          </p:nvPr>
        </p:nvSpPr>
        <p:spPr>
          <a:xfrm>
            <a:off x="4372800" y="1882850"/>
            <a:ext cx="40689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NORTHERN GREAT BARRIER REEF(GBR) STATION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793999" y="12432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 rotWithShape="1">
          <a:blip r:embed="rId3">
            <a:alphaModFix/>
          </a:blip>
          <a:srcRect b="0" l="0" r="59483" t="29062"/>
          <a:stretch/>
        </p:blipFill>
        <p:spPr>
          <a:xfrm rot="-1726845">
            <a:off x="1651662" y="14609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 rotWithShape="1">
          <a:blip r:embed="rId3">
            <a:alphaModFix/>
          </a:blip>
          <a:srcRect b="0" l="0" r="64004" t="0"/>
          <a:stretch/>
        </p:blipFill>
        <p:spPr>
          <a:xfrm rot="628915">
            <a:off x="809350" y="3976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7770114" y="40925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147203" y="3791250"/>
            <a:ext cx="565445" cy="12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ctrTitle"/>
          </p:nvPr>
        </p:nvSpPr>
        <p:spPr>
          <a:xfrm>
            <a:off x="1519175" y="70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Data Cleanup process -Data download</a:t>
            </a:r>
            <a:endParaRPr sz="1800"/>
          </a:p>
        </p:txBody>
      </p:sp>
      <p:grpSp>
        <p:nvGrpSpPr>
          <p:cNvPr id="363" name="Google Shape;363;p51"/>
          <p:cNvGrpSpPr/>
          <p:nvPr/>
        </p:nvGrpSpPr>
        <p:grpSpPr>
          <a:xfrm>
            <a:off x="151525" y="800600"/>
            <a:ext cx="4483924" cy="1763587"/>
            <a:chOff x="151525" y="800600"/>
            <a:chExt cx="4483924" cy="1763587"/>
          </a:xfrm>
        </p:grpSpPr>
        <p:pic>
          <p:nvPicPr>
            <p:cNvPr id="364" name="Google Shape;364;p51"/>
            <p:cNvPicPr preferRelativeResize="0"/>
            <p:nvPr/>
          </p:nvPicPr>
          <p:blipFill rotWithShape="1">
            <a:blip r:embed="rId3">
              <a:alphaModFix/>
            </a:blip>
            <a:srcRect b="33087" l="0" r="0" t="0"/>
            <a:stretch/>
          </p:blipFill>
          <p:spPr>
            <a:xfrm>
              <a:off x="151525" y="800600"/>
              <a:ext cx="4483048" cy="85307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5" name="Google Shape;365;p51"/>
            <p:cNvPicPr preferRelativeResize="0"/>
            <p:nvPr/>
          </p:nvPicPr>
          <p:blipFill rotWithShape="1">
            <a:blip r:embed="rId4">
              <a:alphaModFix/>
            </a:blip>
            <a:srcRect b="0" l="0" r="0" t="25306"/>
            <a:stretch/>
          </p:blipFill>
          <p:spPr>
            <a:xfrm>
              <a:off x="152400" y="1653675"/>
              <a:ext cx="4483049" cy="91051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366" name="Google Shape;366;p51"/>
          <p:cNvPicPr preferRelativeResize="0"/>
          <p:nvPr/>
        </p:nvPicPr>
        <p:blipFill rotWithShape="1">
          <a:blip r:embed="rId5">
            <a:alphaModFix/>
          </a:blip>
          <a:srcRect b="21819" l="0" r="0" t="0"/>
          <a:stretch/>
        </p:blipFill>
        <p:spPr>
          <a:xfrm>
            <a:off x="152400" y="2649500"/>
            <a:ext cx="4483050" cy="2010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7849" y="1105400"/>
            <a:ext cx="4203752" cy="3103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Google Shape;368;p51"/>
          <p:cNvSpPr txBox="1"/>
          <p:nvPr/>
        </p:nvSpPr>
        <p:spPr>
          <a:xfrm>
            <a:off x="75325" y="4745400"/>
            <a:ext cx="774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Raw Data from NOAA(National Oceanic and Atmospheric Administration)			</a:t>
            </a:r>
            <a:endParaRPr b="1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5150425" y="4660075"/>
            <a:ext cx="2217300" cy="357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1"/>
          <p:cNvSpPr txBox="1"/>
          <p:nvPr/>
        </p:nvSpPr>
        <p:spPr>
          <a:xfrm>
            <a:off x="5827050" y="4302675"/>
            <a:ext cx="2850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To text file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ctrTitle"/>
          </p:nvPr>
        </p:nvSpPr>
        <p:spPr>
          <a:xfrm>
            <a:off x="1519175" y="7040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Data Cleanup process -Modifying datasets</a:t>
            </a:r>
            <a:endParaRPr sz="1800"/>
          </a:p>
        </p:txBody>
      </p:sp>
      <p:pic>
        <p:nvPicPr>
          <p:cNvPr id="376" name="Google Shape;3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400" y="716600"/>
            <a:ext cx="2670414" cy="2266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7" name="Google Shape;377;p52"/>
          <p:cNvPicPr preferRelativeResize="0"/>
          <p:nvPr/>
        </p:nvPicPr>
        <p:blipFill rotWithShape="1">
          <a:blip r:embed="rId4">
            <a:alphaModFix/>
          </a:blip>
          <a:srcRect b="0" l="802" r="0" t="0"/>
          <a:stretch/>
        </p:blipFill>
        <p:spPr>
          <a:xfrm>
            <a:off x="369000" y="3954125"/>
            <a:ext cx="7918876" cy="1113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" y="724400"/>
            <a:ext cx="2356775" cy="22666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9" name="Google Shape;37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5950" y="950150"/>
            <a:ext cx="3668587" cy="20340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0271" y="3092098"/>
            <a:ext cx="4799930" cy="753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ctrTitle"/>
          </p:nvPr>
        </p:nvSpPr>
        <p:spPr>
          <a:xfrm>
            <a:off x="1551275" y="-309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Northern GBR </a:t>
            </a:r>
            <a:endParaRPr sz="1800"/>
          </a:p>
        </p:txBody>
      </p:sp>
      <p:sp>
        <p:nvSpPr>
          <p:cNvPr id="386" name="Google Shape;386;p53"/>
          <p:cNvSpPr txBox="1"/>
          <p:nvPr/>
        </p:nvSpPr>
        <p:spPr>
          <a:xfrm>
            <a:off x="-46950" y="4157975"/>
            <a:ext cx="92379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Analysis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Looking at historic trends in Sea Surface Temperature (SST) and Degree Heating Weeks from 2000-2019 in the Northern Great Barrier Reef station. There were high points in the average SST in 2010, 2013, and 2016 -There were low points in the average SST in 2006, 2011, 2014, and 2019</a:t>
            </a:r>
            <a:endParaRPr sz="800">
              <a:solidFill>
                <a:srgbClr val="46626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87" name="Google Shape;387;p53"/>
          <p:cNvPicPr preferRelativeResize="0"/>
          <p:nvPr/>
        </p:nvPicPr>
        <p:blipFill rotWithShape="1">
          <a:blip r:embed="rId3">
            <a:alphaModFix/>
          </a:blip>
          <a:srcRect b="4394" l="7718" r="6326" t="5742"/>
          <a:stretch/>
        </p:blipFill>
        <p:spPr>
          <a:xfrm>
            <a:off x="167550" y="734975"/>
            <a:ext cx="8905577" cy="31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ctrTitle"/>
          </p:nvPr>
        </p:nvSpPr>
        <p:spPr>
          <a:xfrm>
            <a:off x="1551275" y="-309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Northern GBR </a:t>
            </a:r>
            <a:endParaRPr sz="1800"/>
          </a:p>
        </p:txBody>
      </p:sp>
      <p:sp>
        <p:nvSpPr>
          <p:cNvPr id="393" name="Google Shape;393;p54"/>
          <p:cNvSpPr txBox="1"/>
          <p:nvPr/>
        </p:nvSpPr>
        <p:spPr>
          <a:xfrm>
            <a:off x="41425" y="4538625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Data distribution for 2006, 2010, 2014, 2016 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94" name="Google Shape;394;p54"/>
          <p:cNvPicPr preferRelativeResize="0"/>
          <p:nvPr/>
        </p:nvPicPr>
        <p:blipFill rotWithShape="1">
          <a:blip r:embed="rId3">
            <a:alphaModFix/>
          </a:blip>
          <a:srcRect b="0" l="8102" r="9047" t="5033"/>
          <a:stretch/>
        </p:blipFill>
        <p:spPr>
          <a:xfrm>
            <a:off x="76200" y="563050"/>
            <a:ext cx="8991599" cy="37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ctrTitle"/>
          </p:nvPr>
        </p:nvSpPr>
        <p:spPr>
          <a:xfrm>
            <a:off x="1551275" y="-309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Northern GBR </a:t>
            </a:r>
            <a:endParaRPr sz="1800"/>
          </a:p>
        </p:txBody>
      </p:sp>
      <p:sp>
        <p:nvSpPr>
          <p:cNvPr id="400" name="Google Shape;400;p55"/>
          <p:cNvSpPr txBox="1"/>
          <p:nvPr/>
        </p:nvSpPr>
        <p:spPr>
          <a:xfrm>
            <a:off x="41425" y="4272150"/>
            <a:ext cx="91440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Analysis: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This graph shows that in both 2006 and 2014, no degree heating week values were more than 4 or 8 indicating that sea surface temperatures did not increase more than the Average Maximum Monthly Mean of 28.7041 C° for very long.</a:t>
            </a:r>
            <a:endParaRPr b="0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01" name="Google Shape;401;p55"/>
          <p:cNvPicPr preferRelativeResize="0"/>
          <p:nvPr/>
        </p:nvPicPr>
        <p:blipFill rotWithShape="1">
          <a:blip r:embed="rId3">
            <a:alphaModFix/>
          </a:blip>
          <a:srcRect b="4980" l="7709" r="4678" t="6406"/>
          <a:stretch/>
        </p:blipFill>
        <p:spPr>
          <a:xfrm>
            <a:off x="1271588" y="546850"/>
            <a:ext cx="6861474" cy="34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ctrTitle"/>
          </p:nvPr>
        </p:nvSpPr>
        <p:spPr>
          <a:xfrm>
            <a:off x="1551275" y="-309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Northern GBR </a:t>
            </a:r>
            <a:endParaRPr sz="1800"/>
          </a:p>
        </p:txBody>
      </p:sp>
      <p:sp>
        <p:nvSpPr>
          <p:cNvPr id="407" name="Google Shape;407;p56"/>
          <p:cNvSpPr txBox="1"/>
          <p:nvPr/>
        </p:nvSpPr>
        <p:spPr>
          <a:xfrm>
            <a:off x="41425" y="4157475"/>
            <a:ext cx="9144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Analysis: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This graph shows that in 2016 only, the degree heating week values reached over 8 indicating the sea surface temperatures did increase more than the Average Maximum Monthly Mean of 28.7041 C° for a long period of time. This would also mean that a widespread coral bleaching and marine mortality most likely occurred.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08" name="Google Shape;408;p56"/>
          <p:cNvPicPr preferRelativeResize="0"/>
          <p:nvPr/>
        </p:nvPicPr>
        <p:blipFill rotWithShape="1">
          <a:blip r:embed="rId3">
            <a:alphaModFix/>
          </a:blip>
          <a:srcRect b="4467" l="7477" r="4237" t="4549"/>
          <a:stretch/>
        </p:blipFill>
        <p:spPr>
          <a:xfrm>
            <a:off x="902800" y="561850"/>
            <a:ext cx="7019467" cy="347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6"/>
          <p:cNvSpPr/>
          <p:nvPr/>
        </p:nvSpPr>
        <p:spPr>
          <a:xfrm>
            <a:off x="6051001" y="3681125"/>
            <a:ext cx="105900" cy="1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850879" y="61779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7"/>
          <p:cNvPicPr preferRelativeResize="0"/>
          <p:nvPr/>
        </p:nvPicPr>
        <p:blipFill rotWithShape="1">
          <a:blip r:embed="rId4">
            <a:alphaModFix/>
          </a:blip>
          <a:srcRect b="43692" l="18113" r="0" t="-15946"/>
          <a:stretch/>
        </p:blipFill>
        <p:spPr>
          <a:xfrm>
            <a:off x="883127" y="4733003"/>
            <a:ext cx="2485658" cy="41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7"/>
          <p:cNvPicPr preferRelativeResize="0"/>
          <p:nvPr/>
        </p:nvPicPr>
        <p:blipFill rotWithShape="1">
          <a:blip r:embed="rId5">
            <a:alphaModFix/>
          </a:blip>
          <a:srcRect b="-6192" l="-14051" r="-14037" t="-6192"/>
          <a:stretch/>
        </p:blipFill>
        <p:spPr>
          <a:xfrm rot="161681">
            <a:off x="1846748" y="2556002"/>
            <a:ext cx="664606" cy="11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7"/>
          <p:cNvPicPr preferRelativeResize="0"/>
          <p:nvPr/>
        </p:nvPicPr>
        <p:blipFill rotWithShape="1">
          <a:blip r:embed="rId6">
            <a:alphaModFix/>
          </a:blip>
          <a:srcRect b="4101" l="0" r="0" t="4111"/>
          <a:stretch/>
        </p:blipFill>
        <p:spPr>
          <a:xfrm>
            <a:off x="548100" y="29424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 rotWithShape="1">
          <a:blip r:embed="rId7">
            <a:alphaModFix/>
          </a:blip>
          <a:srcRect b="-3418" l="-49" r="218" t="-3429"/>
          <a:stretch/>
        </p:blipFill>
        <p:spPr>
          <a:xfrm flipH="1" rot="176343">
            <a:off x="2490963" y="2015878"/>
            <a:ext cx="447832" cy="64975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7"/>
          <p:cNvSpPr txBox="1"/>
          <p:nvPr>
            <p:ph type="ctrTitle"/>
          </p:nvPr>
        </p:nvSpPr>
        <p:spPr>
          <a:xfrm>
            <a:off x="4372800" y="1882850"/>
            <a:ext cx="40689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CENTRAL GREAT BARRIER REEF(GBR) STATION</a:t>
            </a:r>
            <a:endParaRPr/>
          </a:p>
        </p:txBody>
      </p:sp>
      <p:pic>
        <p:nvPicPr>
          <p:cNvPr id="420" name="Google Shape;42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793999" y="12432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7"/>
          <p:cNvPicPr preferRelativeResize="0"/>
          <p:nvPr/>
        </p:nvPicPr>
        <p:blipFill rotWithShape="1">
          <a:blip r:embed="rId3">
            <a:alphaModFix/>
          </a:blip>
          <a:srcRect b="0" l="0" r="59483" t="29062"/>
          <a:stretch/>
        </p:blipFill>
        <p:spPr>
          <a:xfrm rot="-1726845">
            <a:off x="1651662" y="14609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7"/>
          <p:cNvPicPr preferRelativeResize="0"/>
          <p:nvPr/>
        </p:nvPicPr>
        <p:blipFill rotWithShape="1">
          <a:blip r:embed="rId3">
            <a:alphaModFix/>
          </a:blip>
          <a:srcRect b="0" l="0" r="64004" t="0"/>
          <a:stretch/>
        </p:blipFill>
        <p:spPr>
          <a:xfrm rot="628915">
            <a:off x="809350" y="3976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7770114" y="40925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147203" y="3791250"/>
            <a:ext cx="565445" cy="12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657397" y="2208576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0"/>
          <p:cNvPicPr preferRelativeResize="0"/>
          <p:nvPr/>
        </p:nvPicPr>
        <p:blipFill rotWithShape="1">
          <a:blip r:embed="rId4">
            <a:alphaModFix/>
          </a:blip>
          <a:srcRect b="13702" l="0" r="19034" t="0"/>
          <a:stretch/>
        </p:blipFill>
        <p:spPr>
          <a:xfrm>
            <a:off x="6262275" y="2215448"/>
            <a:ext cx="2881727" cy="29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 rotWithShape="1">
          <a:blip r:embed="rId5">
            <a:alphaModFix/>
          </a:blip>
          <a:srcRect b="43692" l="29918" r="0" t="-15946"/>
          <a:stretch/>
        </p:blipFill>
        <p:spPr>
          <a:xfrm>
            <a:off x="0" y="4641900"/>
            <a:ext cx="2554772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562950" y="982175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 txBox="1"/>
          <p:nvPr>
            <p:ph type="ctrTitle"/>
          </p:nvPr>
        </p:nvSpPr>
        <p:spPr>
          <a:xfrm>
            <a:off x="2162988" y="2300650"/>
            <a:ext cx="234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3600"/>
              <a:t>ARORA</a:t>
            </a:r>
            <a:endParaRPr sz="3600">
              <a:solidFill>
                <a:srgbClr val="466269"/>
              </a:solidFill>
            </a:endParaRPr>
          </a:p>
        </p:txBody>
      </p:sp>
      <p:sp>
        <p:nvSpPr>
          <p:cNvPr id="200" name="Google Shape;200;p40"/>
          <p:cNvSpPr txBox="1"/>
          <p:nvPr>
            <p:ph idx="2" type="title"/>
          </p:nvPr>
        </p:nvSpPr>
        <p:spPr>
          <a:xfrm>
            <a:off x="2543705" y="1819225"/>
            <a:ext cx="164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600"/>
              <a:t>Aastha</a:t>
            </a:r>
            <a:endParaRPr sz="3600">
              <a:solidFill>
                <a:srgbClr val="466269"/>
              </a:solidFill>
            </a:endParaRPr>
          </a:p>
        </p:txBody>
      </p:sp>
      <p:sp>
        <p:nvSpPr>
          <p:cNvPr id="201" name="Google Shape;201;p40"/>
          <p:cNvSpPr txBox="1"/>
          <p:nvPr>
            <p:ph idx="3" type="ctrTitle"/>
          </p:nvPr>
        </p:nvSpPr>
        <p:spPr>
          <a:xfrm>
            <a:off x="4791613" y="2300650"/>
            <a:ext cx="234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3600"/>
              <a:t>FRANZEN</a:t>
            </a:r>
            <a:endParaRPr sz="3600">
              <a:solidFill>
                <a:srgbClr val="466269"/>
              </a:solidFill>
            </a:endParaRPr>
          </a:p>
        </p:txBody>
      </p:sp>
      <p:sp>
        <p:nvSpPr>
          <p:cNvPr id="202" name="Google Shape;202;p40"/>
          <p:cNvSpPr txBox="1"/>
          <p:nvPr>
            <p:ph idx="4" type="title"/>
          </p:nvPr>
        </p:nvSpPr>
        <p:spPr>
          <a:xfrm>
            <a:off x="5400913" y="1819225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600"/>
              <a:t>Alan</a:t>
            </a:r>
            <a:endParaRPr sz="3600">
              <a:solidFill>
                <a:srgbClr val="466269"/>
              </a:solidFill>
            </a:endParaRPr>
          </a:p>
        </p:txBody>
      </p:sp>
      <p:sp>
        <p:nvSpPr>
          <p:cNvPr id="203" name="Google Shape;203;p40"/>
          <p:cNvSpPr txBox="1"/>
          <p:nvPr>
            <p:ph idx="5" type="ctrTitle"/>
          </p:nvPr>
        </p:nvSpPr>
        <p:spPr>
          <a:xfrm>
            <a:off x="3839388" y="3737075"/>
            <a:ext cx="234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3600"/>
              <a:t>JARDINEZ</a:t>
            </a:r>
            <a:endParaRPr sz="3600">
              <a:solidFill>
                <a:srgbClr val="466269"/>
              </a:solidFill>
            </a:endParaRPr>
          </a:p>
        </p:txBody>
      </p:sp>
      <p:sp>
        <p:nvSpPr>
          <p:cNvPr id="204" name="Google Shape;204;p40"/>
          <p:cNvSpPr txBox="1"/>
          <p:nvPr>
            <p:ph idx="6" type="title"/>
          </p:nvPr>
        </p:nvSpPr>
        <p:spPr>
          <a:xfrm>
            <a:off x="4143907" y="3255650"/>
            <a:ext cx="173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600"/>
              <a:t>Dianne</a:t>
            </a:r>
            <a:endParaRPr sz="3600">
              <a:solidFill>
                <a:srgbClr val="466269"/>
              </a:solidFill>
            </a:endParaRPr>
          </a:p>
        </p:txBody>
      </p:sp>
      <p:pic>
        <p:nvPicPr>
          <p:cNvPr id="205" name="Google Shape;205;p40"/>
          <p:cNvPicPr preferRelativeResize="0"/>
          <p:nvPr/>
        </p:nvPicPr>
        <p:blipFill rotWithShape="1">
          <a:blip r:embed="rId7">
            <a:alphaModFix/>
          </a:blip>
          <a:srcRect b="-11440" l="-8262" r="-8273" t="-11440"/>
          <a:stretch/>
        </p:blipFill>
        <p:spPr>
          <a:xfrm rot="10800000">
            <a:off x="7652350" y="253325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 rotWithShape="1">
          <a:blip r:embed="rId7">
            <a:alphaModFix/>
          </a:blip>
          <a:srcRect b="-11440" l="-8262" r="-8273" t="-11440"/>
          <a:stretch/>
        </p:blipFill>
        <p:spPr>
          <a:xfrm rot="-668780">
            <a:off x="682150" y="560925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559770" y="1691086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919548" y="1380418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262276" y="1164323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6600" y="1243125"/>
            <a:ext cx="534450" cy="4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4641979">
            <a:off x="5265839" y="3937925"/>
            <a:ext cx="443923" cy="9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 txBox="1"/>
          <p:nvPr>
            <p:ph idx="3" type="ctrTitle"/>
          </p:nvPr>
        </p:nvSpPr>
        <p:spPr>
          <a:xfrm>
            <a:off x="1420950" y="40437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3600"/>
              <a:t>TEAM MEMBERS</a:t>
            </a:r>
            <a:endParaRPr sz="3600">
              <a:solidFill>
                <a:srgbClr val="466269"/>
              </a:solidFill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 rotWithShape="1">
          <a:blip r:embed="rId10">
            <a:alphaModFix/>
          </a:blip>
          <a:srcRect b="4101" l="0" r="0" t="4111"/>
          <a:stretch/>
        </p:blipFill>
        <p:spPr>
          <a:xfrm>
            <a:off x="-150400" y="2776884"/>
            <a:ext cx="3261901" cy="224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Data Cleanup process –Re organizing columns</a:t>
            </a:r>
            <a:endParaRPr sz="1800"/>
          </a:p>
        </p:txBody>
      </p:sp>
      <p:pic>
        <p:nvPicPr>
          <p:cNvPr id="430" name="Google Shape;4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50" y="1473725"/>
            <a:ext cx="5356400" cy="14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8"/>
          <p:cNvSpPr txBox="1"/>
          <p:nvPr>
            <p:ph idx="1" type="subTitle"/>
          </p:nvPr>
        </p:nvSpPr>
        <p:spPr>
          <a:xfrm flipH="1">
            <a:off x="48" y="4836101"/>
            <a:ext cx="598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800"/>
              <a:t>Source Link(NOAA website): https://coralreefwatch.noaa.gov/product/vs/data.php</a:t>
            </a:r>
            <a:endParaRPr sz="800"/>
          </a:p>
        </p:txBody>
      </p:sp>
      <p:pic>
        <p:nvPicPr>
          <p:cNvPr descr="A picture containing clock&#10;&#10;Description automatically generated" id="432" name="Google Shape;43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4900" y="3342526"/>
            <a:ext cx="5327125" cy="14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8"/>
          <p:cNvSpPr txBox="1"/>
          <p:nvPr/>
        </p:nvSpPr>
        <p:spPr>
          <a:xfrm>
            <a:off x="370223" y="1044575"/>
            <a:ext cx="74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Satellite remote sensing measurement data for Sea Surface Temperature (SST) for Central GBR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>
            <a:off x="6290733" y="4528325"/>
            <a:ext cx="10752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8"/>
          <p:cNvSpPr txBox="1"/>
          <p:nvPr/>
        </p:nvSpPr>
        <p:spPr>
          <a:xfrm>
            <a:off x="4654608" y="3010789"/>
            <a:ext cx="557100" cy="17235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 Column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>
            <p:ph idx="1" type="subTitle"/>
          </p:nvPr>
        </p:nvSpPr>
        <p:spPr>
          <a:xfrm flipH="1">
            <a:off x="2704275" y="1013425"/>
            <a:ext cx="34470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Max Monthly Mean: 28.34 °C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Bleaching Threshold</a:t>
            </a:r>
            <a:r>
              <a:rPr lang="es"/>
              <a:t>: 29.34 °C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9"/>
          <p:cNvSpPr txBox="1"/>
          <p:nvPr>
            <p:ph type="ctrTitle"/>
          </p:nvPr>
        </p:nvSpPr>
        <p:spPr>
          <a:xfrm>
            <a:off x="1420950" y="32347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050" y="1683175"/>
            <a:ext cx="6914100" cy="3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SST Trend for Central GBR (2000-2020)</a:t>
            </a:r>
            <a:endParaRPr sz="1800"/>
          </a:p>
        </p:txBody>
      </p:sp>
      <p:sp>
        <p:nvSpPr>
          <p:cNvPr id="448" name="Google Shape;448;p60"/>
          <p:cNvSpPr txBox="1"/>
          <p:nvPr/>
        </p:nvSpPr>
        <p:spPr>
          <a:xfrm flipH="1">
            <a:off x="246153" y="1109000"/>
            <a:ext cx="43728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Question: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What is the impact of climate change on the sea surface temperature in the Great Barrier Reef ?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	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descr="A picture containing water, standing, white, group&#10;&#10;Description automatically generated" id="449" name="Google Shape;449;p60"/>
          <p:cNvPicPr preferRelativeResize="0"/>
          <p:nvPr/>
        </p:nvPicPr>
        <p:blipFill rotWithShape="1">
          <a:blip r:embed="rId3">
            <a:alphaModFix/>
          </a:blip>
          <a:srcRect b="0" l="7330" r="7925" t="0"/>
          <a:stretch/>
        </p:blipFill>
        <p:spPr>
          <a:xfrm>
            <a:off x="1019071" y="2135851"/>
            <a:ext cx="7332134" cy="285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0"/>
          <p:cNvSpPr txBox="1"/>
          <p:nvPr/>
        </p:nvSpPr>
        <p:spPr>
          <a:xfrm flipH="1">
            <a:off x="4762299" y="1109000"/>
            <a:ext cx="42801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Analysis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•"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</a:t>
            </a: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aily SST</a:t>
            </a: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temperature</a:t>
            </a: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data for last 20 years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•"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Noticeable increase </a:t>
            </a: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 recent years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	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1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SST Trend for Central GBR (2000-2020)</a:t>
            </a:r>
            <a:endParaRPr sz="1800"/>
          </a:p>
        </p:txBody>
      </p:sp>
      <p:pic>
        <p:nvPicPr>
          <p:cNvPr id="456" name="Google Shape;456;p61"/>
          <p:cNvPicPr preferRelativeResize="0"/>
          <p:nvPr/>
        </p:nvPicPr>
        <p:blipFill rotWithShape="1">
          <a:blip r:embed="rId3">
            <a:alphaModFix/>
          </a:blip>
          <a:srcRect b="43752" l="12060" r="5613" t="-19752"/>
          <a:stretch/>
        </p:blipFill>
        <p:spPr>
          <a:xfrm flipH="1">
            <a:off x="8938" y="4528325"/>
            <a:ext cx="3499274" cy="6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1"/>
          <p:cNvSpPr txBox="1"/>
          <p:nvPr/>
        </p:nvSpPr>
        <p:spPr>
          <a:xfrm flipH="1">
            <a:off x="246124" y="1109000"/>
            <a:ext cx="4372829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Question: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What is the effect of increased SST on the coral species in the Central GBR region?</a:t>
            </a:r>
            <a:endParaRPr i="0" sz="16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# Grouping the five year data by year and month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# Calculating the monthly values for SST, HS and DHW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	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58" name="Google Shape;458;p61"/>
          <p:cNvPicPr preferRelativeResize="0"/>
          <p:nvPr/>
        </p:nvPicPr>
        <p:blipFill rotWithShape="1">
          <a:blip r:embed="rId4">
            <a:alphaModFix/>
          </a:blip>
          <a:srcRect b="-10312" l="-7484" r="-7483" t="-10313"/>
          <a:stretch/>
        </p:blipFill>
        <p:spPr>
          <a:xfrm flipH="1">
            <a:off x="-75887" y="3320324"/>
            <a:ext cx="2019374" cy="18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1"/>
          <p:cNvSpPr txBox="1"/>
          <p:nvPr/>
        </p:nvSpPr>
        <p:spPr>
          <a:xfrm flipH="1">
            <a:off x="4762299" y="1109000"/>
            <a:ext cx="42801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Analysis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•"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Monthly</a:t>
            </a: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SST data for last </a:t>
            </a: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five </a:t>
            </a: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years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•"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Noticeable increase in 2016, 2017 and 20</a:t>
            </a: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20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Plot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AutoNum type="arabicPeriod"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Monthly SST trend between 2015-2020 for Central GBR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AutoNum type="arabicPeriod"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Monthly HS and DHW trend between 2015-2020 for Central GBR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	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 txBox="1"/>
          <p:nvPr>
            <p:ph idx="1" type="subTitle"/>
          </p:nvPr>
        </p:nvSpPr>
        <p:spPr>
          <a:xfrm flipH="1">
            <a:off x="2848475" y="2263275"/>
            <a:ext cx="34470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2"/>
          <p:cNvSpPr txBox="1"/>
          <p:nvPr>
            <p:ph type="ctrTitle"/>
          </p:nvPr>
        </p:nvSpPr>
        <p:spPr>
          <a:xfrm>
            <a:off x="1420950" y="16033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75" y="401349"/>
            <a:ext cx="7331050" cy="41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>
            <p:ph idx="1" type="subTitle"/>
          </p:nvPr>
        </p:nvSpPr>
        <p:spPr>
          <a:xfrm flipH="1">
            <a:off x="2848475" y="2263275"/>
            <a:ext cx="34470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3"/>
          <p:cNvSpPr txBox="1"/>
          <p:nvPr>
            <p:ph type="ctrTitle"/>
          </p:nvPr>
        </p:nvSpPr>
        <p:spPr>
          <a:xfrm>
            <a:off x="1420950" y="16033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25" y="553550"/>
            <a:ext cx="7689349" cy="4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SST Trend for Central GBR (2000-2020)</a:t>
            </a:r>
            <a:endParaRPr sz="1800"/>
          </a:p>
        </p:txBody>
      </p:sp>
      <p:pic>
        <p:nvPicPr>
          <p:cNvPr id="479" name="Google Shape;479;p64"/>
          <p:cNvPicPr preferRelativeResize="0"/>
          <p:nvPr/>
        </p:nvPicPr>
        <p:blipFill rotWithShape="1">
          <a:blip r:embed="rId3">
            <a:alphaModFix/>
          </a:blip>
          <a:srcRect b="43752" l="12060" r="5614" t="-19752"/>
          <a:stretch/>
        </p:blipFill>
        <p:spPr>
          <a:xfrm flipH="1">
            <a:off x="8939" y="4528325"/>
            <a:ext cx="3499273" cy="6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4"/>
          <p:cNvSpPr txBox="1"/>
          <p:nvPr/>
        </p:nvSpPr>
        <p:spPr>
          <a:xfrm flipH="1">
            <a:off x="246153" y="1109000"/>
            <a:ext cx="43728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Question: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How do each of last five year year compare with each other 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# Filter data year-wise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2015-16, 2016-17, 2017-18, 2018-19 and 2019-20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	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Summer: December to March</a:t>
            </a:r>
            <a:endParaRPr i="0" sz="16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1" name="Google Shape;481;p64"/>
          <p:cNvSpPr txBox="1"/>
          <p:nvPr/>
        </p:nvSpPr>
        <p:spPr>
          <a:xfrm flipH="1">
            <a:off x="4762299" y="1109000"/>
            <a:ext cx="42801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2" name="Google Shape;482;p64"/>
          <p:cNvPicPr preferRelativeResize="0"/>
          <p:nvPr/>
        </p:nvPicPr>
        <p:blipFill rotWithShape="1">
          <a:blip r:embed="rId4">
            <a:alphaModFix/>
          </a:blip>
          <a:srcRect b="-10313" l="-7484" r="-7484" t="-10313"/>
          <a:stretch/>
        </p:blipFill>
        <p:spPr>
          <a:xfrm flipH="1">
            <a:off x="-75887" y="3320324"/>
            <a:ext cx="2019374" cy="18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475" y="1458850"/>
            <a:ext cx="3880551" cy="32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Reindexing to show April - March trend</a:t>
            </a:r>
            <a:endParaRPr sz="1800"/>
          </a:p>
        </p:txBody>
      </p:sp>
      <p:pic>
        <p:nvPicPr>
          <p:cNvPr id="489" name="Google Shape;489;p65"/>
          <p:cNvPicPr preferRelativeResize="0"/>
          <p:nvPr/>
        </p:nvPicPr>
        <p:blipFill rotWithShape="1">
          <a:blip r:embed="rId3">
            <a:alphaModFix/>
          </a:blip>
          <a:srcRect b="43752" l="12060" r="5613" t="-19752"/>
          <a:stretch/>
        </p:blipFill>
        <p:spPr>
          <a:xfrm flipH="1">
            <a:off x="8938" y="4528325"/>
            <a:ext cx="3499274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5"/>
          <p:cNvPicPr preferRelativeResize="0"/>
          <p:nvPr/>
        </p:nvPicPr>
        <p:blipFill rotWithShape="1">
          <a:blip r:embed="rId4">
            <a:alphaModFix/>
          </a:blip>
          <a:srcRect b="-10312" l="-7484" r="-7483" t="-10313"/>
          <a:stretch/>
        </p:blipFill>
        <p:spPr>
          <a:xfrm flipH="1">
            <a:off x="-75887" y="3320324"/>
            <a:ext cx="2019374" cy="18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5"/>
          <p:cNvSpPr txBox="1"/>
          <p:nvPr>
            <p:ph idx="1" type="subTitle"/>
          </p:nvPr>
        </p:nvSpPr>
        <p:spPr>
          <a:xfrm flipH="1">
            <a:off x="205075" y="1109000"/>
            <a:ext cx="4163725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2" name="Google Shape;49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38" y="1109000"/>
            <a:ext cx="4135612" cy="39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1200" y="1080250"/>
            <a:ext cx="4470400" cy="39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6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pic>
        <p:nvPicPr>
          <p:cNvPr id="499" name="Google Shape;499;p66"/>
          <p:cNvPicPr preferRelativeResize="0"/>
          <p:nvPr/>
        </p:nvPicPr>
        <p:blipFill rotWithShape="1">
          <a:blip r:embed="rId3">
            <a:alphaModFix/>
          </a:blip>
          <a:srcRect b="43752" l="12060" r="5613" t="-19752"/>
          <a:stretch/>
        </p:blipFill>
        <p:spPr>
          <a:xfrm flipH="1">
            <a:off x="8938" y="4528325"/>
            <a:ext cx="3499274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6"/>
          <p:cNvPicPr preferRelativeResize="0"/>
          <p:nvPr/>
        </p:nvPicPr>
        <p:blipFill rotWithShape="1">
          <a:blip r:embed="rId4">
            <a:alphaModFix/>
          </a:blip>
          <a:srcRect b="-10312" l="-7484" r="-7483" t="-10313"/>
          <a:stretch/>
        </p:blipFill>
        <p:spPr>
          <a:xfrm flipH="1">
            <a:off x="-75887" y="3320324"/>
            <a:ext cx="2019374" cy="18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6"/>
          <p:cNvPicPr preferRelativeResize="0"/>
          <p:nvPr/>
        </p:nvPicPr>
        <p:blipFill rotWithShape="1">
          <a:blip r:embed="rId5">
            <a:alphaModFix/>
          </a:blip>
          <a:srcRect b="3203" l="-6764" r="-7300" t="6044"/>
          <a:stretch/>
        </p:blipFill>
        <p:spPr>
          <a:xfrm>
            <a:off x="673175" y="350050"/>
            <a:ext cx="7883501" cy="45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sp>
        <p:nvSpPr>
          <p:cNvPr id="507" name="Google Shape;507;p67"/>
          <p:cNvSpPr txBox="1"/>
          <p:nvPr/>
        </p:nvSpPr>
        <p:spPr>
          <a:xfrm flipH="1">
            <a:off x="246153" y="1109000"/>
            <a:ext cx="43728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Question: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How do each of last five year year compare with each other if we consider only the summer months (December to March)?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lang="es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# Filter data for only summer months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rPr i="0" lang="es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	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08" name="Google Shape;5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100" y="1334050"/>
            <a:ext cx="4138724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7"/>
          <p:cNvPicPr preferRelativeResize="0"/>
          <p:nvPr/>
        </p:nvPicPr>
        <p:blipFill rotWithShape="1">
          <a:blip r:embed="rId4">
            <a:alphaModFix/>
          </a:blip>
          <a:srcRect b="0" l="5140" r="5923" t="0"/>
          <a:stretch/>
        </p:blipFill>
        <p:spPr>
          <a:xfrm>
            <a:off x="5121500" y="3273775"/>
            <a:ext cx="3499250" cy="14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7"/>
          <p:cNvPicPr preferRelativeResize="0"/>
          <p:nvPr/>
        </p:nvPicPr>
        <p:blipFill rotWithShape="1">
          <a:blip r:embed="rId5">
            <a:alphaModFix/>
          </a:blip>
          <a:srcRect b="0" l="7701" r="8038" t="0"/>
          <a:stretch/>
        </p:blipFill>
        <p:spPr>
          <a:xfrm>
            <a:off x="464875" y="3273763"/>
            <a:ext cx="4701251" cy="14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4475" y="2152575"/>
            <a:ext cx="419350" cy="9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1"/>
          <p:cNvPicPr preferRelativeResize="0"/>
          <p:nvPr/>
        </p:nvPicPr>
        <p:blipFill rotWithShape="1">
          <a:blip r:embed="rId4">
            <a:alphaModFix/>
          </a:blip>
          <a:srcRect b="3947" l="-4187" r="-44864" t="-6207"/>
          <a:stretch/>
        </p:blipFill>
        <p:spPr>
          <a:xfrm>
            <a:off x="-25" y="656175"/>
            <a:ext cx="9144001" cy="448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8475" y="2795375"/>
            <a:ext cx="480107" cy="2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300" y="2045026"/>
            <a:ext cx="1326451" cy="25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200" y="2775000"/>
            <a:ext cx="1018074" cy="18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3464475" y="3520725"/>
            <a:ext cx="521700" cy="4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358331">
            <a:off x="1184287" y="308302"/>
            <a:ext cx="1018075" cy="96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/>
          <p:nvPr>
            <p:ph type="ctrTitle"/>
          </p:nvPr>
        </p:nvSpPr>
        <p:spPr>
          <a:xfrm>
            <a:off x="3865825" y="430900"/>
            <a:ext cx="4907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3000"/>
              <a:t>GOALS FOR RESEARCH</a:t>
            </a:r>
            <a:endParaRPr sz="3000"/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2948575" y="1841700"/>
            <a:ext cx="60714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100"/>
              <a:t>Uncover the effects of global climate change on the Australian Great Barrier Reef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Looking at historical trends in Sea Surface Temperature (SST) and the economic effects on tourism consumption near the Great Barrier Reef</a:t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Combining data for summer months (last 5 years)</a:t>
            </a:r>
            <a:endParaRPr sz="1800"/>
          </a:p>
        </p:txBody>
      </p:sp>
      <p:pic>
        <p:nvPicPr>
          <p:cNvPr id="516" name="Google Shape;516;p68"/>
          <p:cNvPicPr preferRelativeResize="0"/>
          <p:nvPr/>
        </p:nvPicPr>
        <p:blipFill rotWithShape="1">
          <a:blip r:embed="rId3">
            <a:alphaModFix/>
          </a:blip>
          <a:srcRect b="43752" l="12060" r="5613" t="-19752"/>
          <a:stretch/>
        </p:blipFill>
        <p:spPr>
          <a:xfrm flipH="1">
            <a:off x="8938" y="4528325"/>
            <a:ext cx="3499274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8"/>
          <p:cNvPicPr preferRelativeResize="0"/>
          <p:nvPr/>
        </p:nvPicPr>
        <p:blipFill rotWithShape="1">
          <a:blip r:embed="rId4">
            <a:alphaModFix/>
          </a:blip>
          <a:srcRect b="-10312" l="-7484" r="-7483" t="-10313"/>
          <a:stretch/>
        </p:blipFill>
        <p:spPr>
          <a:xfrm flipH="1">
            <a:off x="-75887" y="3320324"/>
            <a:ext cx="2019374" cy="18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12" y="1176400"/>
            <a:ext cx="262890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50" y="2708700"/>
            <a:ext cx="5792126" cy="23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pic>
        <p:nvPicPr>
          <p:cNvPr id="525" name="Google Shape;525;p69"/>
          <p:cNvPicPr preferRelativeResize="0"/>
          <p:nvPr/>
        </p:nvPicPr>
        <p:blipFill rotWithShape="1">
          <a:blip r:embed="rId3">
            <a:alphaModFix/>
          </a:blip>
          <a:srcRect b="43752" l="12060" r="5613" t="-19752"/>
          <a:stretch/>
        </p:blipFill>
        <p:spPr>
          <a:xfrm flipH="1">
            <a:off x="8938" y="4528325"/>
            <a:ext cx="3499274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9"/>
          <p:cNvPicPr preferRelativeResize="0"/>
          <p:nvPr/>
        </p:nvPicPr>
        <p:blipFill rotWithShape="1">
          <a:blip r:embed="rId4">
            <a:alphaModFix/>
          </a:blip>
          <a:srcRect b="-10312" l="-7484" r="-7483" t="-10313"/>
          <a:stretch/>
        </p:blipFill>
        <p:spPr>
          <a:xfrm flipH="1">
            <a:off x="-75887" y="3320324"/>
            <a:ext cx="2019374" cy="18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713" y="520750"/>
            <a:ext cx="7250575" cy="41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850879" y="61779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0"/>
          <p:cNvPicPr preferRelativeResize="0"/>
          <p:nvPr/>
        </p:nvPicPr>
        <p:blipFill rotWithShape="1">
          <a:blip r:embed="rId4">
            <a:alphaModFix/>
          </a:blip>
          <a:srcRect b="43692" l="18113" r="0" t="-15946"/>
          <a:stretch/>
        </p:blipFill>
        <p:spPr>
          <a:xfrm>
            <a:off x="883127" y="4733003"/>
            <a:ext cx="2485658" cy="41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0"/>
          <p:cNvPicPr preferRelativeResize="0"/>
          <p:nvPr/>
        </p:nvPicPr>
        <p:blipFill rotWithShape="1">
          <a:blip r:embed="rId5">
            <a:alphaModFix/>
          </a:blip>
          <a:srcRect b="-6192" l="-14051" r="-14037" t="-6192"/>
          <a:stretch/>
        </p:blipFill>
        <p:spPr>
          <a:xfrm rot="161681">
            <a:off x="1846748" y="2556002"/>
            <a:ext cx="664606" cy="11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0"/>
          <p:cNvPicPr preferRelativeResize="0"/>
          <p:nvPr/>
        </p:nvPicPr>
        <p:blipFill rotWithShape="1">
          <a:blip r:embed="rId6">
            <a:alphaModFix/>
          </a:blip>
          <a:srcRect b="4101" l="0" r="0" t="4111"/>
          <a:stretch/>
        </p:blipFill>
        <p:spPr>
          <a:xfrm>
            <a:off x="548100" y="29424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0"/>
          <p:cNvPicPr preferRelativeResize="0"/>
          <p:nvPr/>
        </p:nvPicPr>
        <p:blipFill rotWithShape="1">
          <a:blip r:embed="rId7">
            <a:alphaModFix/>
          </a:blip>
          <a:srcRect b="-3418" l="-49" r="218" t="-3429"/>
          <a:stretch/>
        </p:blipFill>
        <p:spPr>
          <a:xfrm flipH="1" rot="176343">
            <a:off x="2490963" y="2015878"/>
            <a:ext cx="447832" cy="64975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0"/>
          <p:cNvSpPr txBox="1"/>
          <p:nvPr>
            <p:ph type="ctrTitle"/>
          </p:nvPr>
        </p:nvSpPr>
        <p:spPr>
          <a:xfrm>
            <a:off x="4372800" y="1882850"/>
            <a:ext cx="40689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STATISTICAL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ANALYSIS</a:t>
            </a:r>
            <a:endParaRPr/>
          </a:p>
        </p:txBody>
      </p:sp>
      <p:pic>
        <p:nvPicPr>
          <p:cNvPr id="538" name="Google Shape;53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793999" y="12432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0"/>
          <p:cNvPicPr preferRelativeResize="0"/>
          <p:nvPr/>
        </p:nvPicPr>
        <p:blipFill rotWithShape="1">
          <a:blip r:embed="rId3">
            <a:alphaModFix/>
          </a:blip>
          <a:srcRect b="0" l="0" r="59483" t="29062"/>
          <a:stretch/>
        </p:blipFill>
        <p:spPr>
          <a:xfrm rot="-1726845">
            <a:off x="1651662" y="14609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0"/>
          <p:cNvPicPr preferRelativeResize="0"/>
          <p:nvPr/>
        </p:nvPicPr>
        <p:blipFill rotWithShape="1">
          <a:blip r:embed="rId3">
            <a:alphaModFix/>
          </a:blip>
          <a:srcRect b="0" l="0" r="64004" t="0"/>
          <a:stretch/>
        </p:blipFill>
        <p:spPr>
          <a:xfrm rot="628915">
            <a:off x="809350" y="3976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7770114" y="40925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147203" y="3791250"/>
            <a:ext cx="565445" cy="12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>
            <p:ph idx="1" type="subTitle"/>
          </p:nvPr>
        </p:nvSpPr>
        <p:spPr>
          <a:xfrm flipH="1">
            <a:off x="246124" y="1109000"/>
            <a:ext cx="4372829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chemeClr val="dk1"/>
                </a:solidFill>
              </a:rPr>
              <a:t>Question: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chemeClr val="dk1"/>
                </a:solidFill>
              </a:rPr>
              <a:t>Is the sea surface temperature different at different regions in the Great Barrier Reef?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chemeClr val="dk1"/>
                </a:solidFill>
              </a:rPr>
              <a:t>Analysis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s" sz="1600">
                <a:solidFill>
                  <a:schemeClr val="dk1"/>
                </a:solidFill>
              </a:rPr>
              <a:t>SST temperature data for last five years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s" sz="1600">
                <a:solidFill>
                  <a:schemeClr val="dk1"/>
                </a:solidFill>
              </a:rPr>
              <a:t>Filtered data for only the Summer Months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chemeClr val="dk1"/>
                </a:solidFill>
              </a:rPr>
              <a:t>	</a:t>
            </a:r>
            <a:endParaRPr/>
          </a:p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chemeClr val="dk1"/>
                </a:solidFill>
              </a:rPr>
              <a:t>Years: 2015 –2020 </a:t>
            </a:r>
            <a:endParaRPr/>
          </a:p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chemeClr val="dk1"/>
                </a:solidFill>
              </a:rPr>
              <a:t>Months: December-March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8" name="Google Shape;548;p71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Comparison of Sea Surface Temperature</a:t>
            </a:r>
            <a:br>
              <a:rPr lang="es" sz="1800"/>
            </a:br>
            <a:r>
              <a:rPr lang="es" sz="1800"/>
              <a:t>Northern GBR vs Central GBR</a:t>
            </a:r>
            <a:endParaRPr sz="1800"/>
          </a:p>
        </p:txBody>
      </p:sp>
      <p:pic>
        <p:nvPicPr>
          <p:cNvPr descr="A close up of a logo&#10;&#10;Description automatically generated" id="549" name="Google Shape;549;p71"/>
          <p:cNvPicPr preferRelativeResize="0"/>
          <p:nvPr/>
        </p:nvPicPr>
        <p:blipFill rotWithShape="1">
          <a:blip r:embed="rId3">
            <a:alphaModFix/>
          </a:blip>
          <a:srcRect b="0" l="0" r="2862" t="3475"/>
          <a:stretch/>
        </p:blipFill>
        <p:spPr>
          <a:xfrm>
            <a:off x="5048867" y="1109000"/>
            <a:ext cx="3849008" cy="353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2"/>
          <p:cNvSpPr txBox="1"/>
          <p:nvPr>
            <p:ph idx="1" type="subTitle"/>
          </p:nvPr>
        </p:nvSpPr>
        <p:spPr>
          <a:xfrm flipH="1">
            <a:off x="205075" y="1109000"/>
            <a:ext cx="4163725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rgbClr val="000000"/>
                </a:solidFill>
              </a:rPr>
              <a:t>Null Hypothesis: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rgbClr val="000000"/>
                </a:solidFill>
              </a:rPr>
              <a:t>There is no statistical difference between the Sea Surface Temperature for Northern GBR and Central GBR for the summer months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rgbClr val="000000"/>
                </a:solidFill>
              </a:rPr>
              <a:t>Alternate Hypothesis: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rgbClr val="000000"/>
                </a:solidFill>
              </a:rPr>
              <a:t>Sea Surface Temperature at Northern GBR is different from Central GBR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rgbClr val="000000"/>
                </a:solidFill>
              </a:rPr>
              <a:t>	Using Independent T-Test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rgbClr val="000000"/>
                </a:solidFill>
              </a:rPr>
              <a:t>	statistic=14.29 , 			</a:t>
            </a:r>
            <a:br>
              <a:rPr lang="es" sz="1600">
                <a:solidFill>
                  <a:srgbClr val="000000"/>
                </a:solidFill>
              </a:rPr>
            </a:br>
            <a:r>
              <a:rPr lang="es" sz="1600">
                <a:solidFill>
                  <a:srgbClr val="000000"/>
                </a:solidFill>
              </a:rPr>
              <a:t>	pvalue=6.52e-43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s" sz="1600"/>
              <a:t>		</a:t>
            </a:r>
            <a:endParaRPr sz="1600"/>
          </a:p>
        </p:txBody>
      </p:sp>
      <p:sp>
        <p:nvSpPr>
          <p:cNvPr id="555" name="Google Shape;555;p72"/>
          <p:cNvSpPr txBox="1"/>
          <p:nvPr>
            <p:ph type="ctrTitle"/>
          </p:nvPr>
        </p:nvSpPr>
        <p:spPr>
          <a:xfrm>
            <a:off x="1551275" y="3500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Comparison of Sea Surface Temperature</a:t>
            </a:r>
            <a:br>
              <a:rPr lang="es" sz="1800"/>
            </a:br>
            <a:r>
              <a:rPr lang="es" sz="1800"/>
              <a:t>cont.</a:t>
            </a:r>
            <a:endParaRPr sz="1800"/>
          </a:p>
        </p:txBody>
      </p:sp>
      <p:sp>
        <p:nvSpPr>
          <p:cNvPr id="556" name="Google Shape;556;p72"/>
          <p:cNvSpPr txBox="1"/>
          <p:nvPr/>
        </p:nvSpPr>
        <p:spPr>
          <a:xfrm>
            <a:off x="357187" y="4733575"/>
            <a:ext cx="684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6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Assuming 5% significance level, we reject the Null Hypothesis as pvalue &lt; 0.05</a:t>
            </a:r>
            <a:endParaRPr i="0" sz="16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descr="A close up of a map&#10;&#10;Description automatically generated" id="557" name="Google Shape;557;p72"/>
          <p:cNvPicPr preferRelativeResize="0"/>
          <p:nvPr/>
        </p:nvPicPr>
        <p:blipFill rotWithShape="1">
          <a:blip r:embed="rId3">
            <a:alphaModFix/>
          </a:blip>
          <a:srcRect b="2036" l="3771" r="6981" t="0"/>
          <a:stretch/>
        </p:blipFill>
        <p:spPr>
          <a:xfrm>
            <a:off x="4702325" y="927851"/>
            <a:ext cx="4292600" cy="361529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2"/>
          <p:cNvSpPr txBox="1"/>
          <p:nvPr/>
        </p:nvSpPr>
        <p:spPr>
          <a:xfrm>
            <a:off x="5338620" y="4495790"/>
            <a:ext cx="325504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4662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SST Northern: 29.3°C, Mean SST Central: 28.75°C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850879" y="61779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3"/>
          <p:cNvPicPr preferRelativeResize="0"/>
          <p:nvPr/>
        </p:nvPicPr>
        <p:blipFill rotWithShape="1">
          <a:blip r:embed="rId4">
            <a:alphaModFix/>
          </a:blip>
          <a:srcRect b="43692" l="18113" r="0" t="-15946"/>
          <a:stretch/>
        </p:blipFill>
        <p:spPr>
          <a:xfrm>
            <a:off x="883127" y="4733003"/>
            <a:ext cx="2485658" cy="41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3"/>
          <p:cNvPicPr preferRelativeResize="0"/>
          <p:nvPr/>
        </p:nvPicPr>
        <p:blipFill rotWithShape="1">
          <a:blip r:embed="rId5">
            <a:alphaModFix/>
          </a:blip>
          <a:srcRect b="-6192" l="-14051" r="-14037" t="-6192"/>
          <a:stretch/>
        </p:blipFill>
        <p:spPr>
          <a:xfrm rot="161681">
            <a:off x="1846748" y="2556002"/>
            <a:ext cx="664606" cy="11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3"/>
          <p:cNvPicPr preferRelativeResize="0"/>
          <p:nvPr/>
        </p:nvPicPr>
        <p:blipFill rotWithShape="1">
          <a:blip r:embed="rId6">
            <a:alphaModFix/>
          </a:blip>
          <a:srcRect b="4101" l="0" r="0" t="4111"/>
          <a:stretch/>
        </p:blipFill>
        <p:spPr>
          <a:xfrm>
            <a:off x="548100" y="29424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3"/>
          <p:cNvPicPr preferRelativeResize="0"/>
          <p:nvPr/>
        </p:nvPicPr>
        <p:blipFill rotWithShape="1">
          <a:blip r:embed="rId7">
            <a:alphaModFix/>
          </a:blip>
          <a:srcRect b="-3418" l="-49" r="218" t="-3429"/>
          <a:stretch/>
        </p:blipFill>
        <p:spPr>
          <a:xfrm flipH="1" rot="176343">
            <a:off x="2490963" y="2015878"/>
            <a:ext cx="447832" cy="649757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3"/>
          <p:cNvSpPr txBox="1"/>
          <p:nvPr>
            <p:ph type="ctrTitle"/>
          </p:nvPr>
        </p:nvSpPr>
        <p:spPr>
          <a:xfrm>
            <a:off x="4372800" y="1882850"/>
            <a:ext cx="40689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AUSTRALIAN STATE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TOURISM CONSUMPTION</a:t>
            </a:r>
            <a:endParaRPr/>
          </a:p>
        </p:txBody>
      </p:sp>
      <p:pic>
        <p:nvPicPr>
          <p:cNvPr id="569" name="Google Shape;56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793999" y="12432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3"/>
          <p:cNvPicPr preferRelativeResize="0"/>
          <p:nvPr/>
        </p:nvPicPr>
        <p:blipFill rotWithShape="1">
          <a:blip r:embed="rId3">
            <a:alphaModFix/>
          </a:blip>
          <a:srcRect b="0" l="0" r="59483" t="29062"/>
          <a:stretch/>
        </p:blipFill>
        <p:spPr>
          <a:xfrm rot="-1726845">
            <a:off x="1651662" y="14609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3"/>
          <p:cNvPicPr preferRelativeResize="0"/>
          <p:nvPr/>
        </p:nvPicPr>
        <p:blipFill rotWithShape="1">
          <a:blip r:embed="rId3">
            <a:alphaModFix/>
          </a:blip>
          <a:srcRect b="0" l="0" r="64004" t="0"/>
          <a:stretch/>
        </p:blipFill>
        <p:spPr>
          <a:xfrm rot="628915">
            <a:off x="809350" y="3976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7770114" y="40925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147203" y="3791250"/>
            <a:ext cx="565445" cy="12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4"/>
          <p:cNvSpPr txBox="1"/>
          <p:nvPr>
            <p:ph type="ctrTitle"/>
          </p:nvPr>
        </p:nvSpPr>
        <p:spPr>
          <a:xfrm>
            <a:off x="705650" y="1053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Australian State Tourism Consumption</a:t>
            </a:r>
            <a:endParaRPr sz="1800"/>
          </a:p>
        </p:txBody>
      </p:sp>
      <p:pic>
        <p:nvPicPr>
          <p:cNvPr id="579" name="Google Shape;579;p74"/>
          <p:cNvPicPr preferRelativeResize="0"/>
          <p:nvPr/>
        </p:nvPicPr>
        <p:blipFill rotWithShape="1">
          <a:blip r:embed="rId3">
            <a:alphaModFix/>
          </a:blip>
          <a:srcRect b="0" l="3390" r="0" t="7561"/>
          <a:stretch/>
        </p:blipFill>
        <p:spPr>
          <a:xfrm>
            <a:off x="1391700" y="761275"/>
            <a:ext cx="5616050" cy="41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5"/>
          <p:cNvSpPr txBox="1"/>
          <p:nvPr>
            <p:ph type="ctrTitle"/>
          </p:nvPr>
        </p:nvSpPr>
        <p:spPr>
          <a:xfrm>
            <a:off x="1551275" y="1214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Tropical North Queensland Tourism Consumption</a:t>
            </a:r>
            <a:endParaRPr sz="1800"/>
          </a:p>
        </p:txBody>
      </p:sp>
      <p:pic>
        <p:nvPicPr>
          <p:cNvPr id="585" name="Google Shape;585;p75"/>
          <p:cNvPicPr preferRelativeResize="0"/>
          <p:nvPr/>
        </p:nvPicPr>
        <p:blipFill rotWithShape="1">
          <a:blip r:embed="rId3">
            <a:alphaModFix/>
          </a:blip>
          <a:srcRect b="0" l="5324" r="7817" t="6803"/>
          <a:stretch/>
        </p:blipFill>
        <p:spPr>
          <a:xfrm>
            <a:off x="2030149" y="699250"/>
            <a:ext cx="5212150" cy="43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6"/>
          <p:cNvSpPr txBox="1"/>
          <p:nvPr>
            <p:ph idx="1" type="subTitle"/>
          </p:nvPr>
        </p:nvSpPr>
        <p:spPr>
          <a:xfrm flipH="1">
            <a:off x="2848475" y="2263275"/>
            <a:ext cx="34470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6"/>
          <p:cNvSpPr txBox="1"/>
          <p:nvPr>
            <p:ph type="ctrTitle"/>
          </p:nvPr>
        </p:nvSpPr>
        <p:spPr>
          <a:xfrm>
            <a:off x="1420950" y="16033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25" y="481451"/>
            <a:ext cx="7053350" cy="39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7"/>
          <p:cNvSpPr txBox="1"/>
          <p:nvPr>
            <p:ph idx="1" type="subTitle"/>
          </p:nvPr>
        </p:nvSpPr>
        <p:spPr>
          <a:xfrm flipH="1">
            <a:off x="2848475" y="2263275"/>
            <a:ext cx="34470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7"/>
          <p:cNvSpPr txBox="1"/>
          <p:nvPr>
            <p:ph type="ctrTitle"/>
          </p:nvPr>
        </p:nvSpPr>
        <p:spPr>
          <a:xfrm>
            <a:off x="1420950" y="16033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550" y="260225"/>
            <a:ext cx="4512875" cy="45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2"/>
          <p:cNvPicPr preferRelativeResize="0"/>
          <p:nvPr/>
        </p:nvPicPr>
        <p:blipFill rotWithShape="1">
          <a:blip r:embed="rId3">
            <a:alphaModFix/>
          </a:blip>
          <a:srcRect b="3947" l="-4188" r="-44865" t="-6207"/>
          <a:stretch/>
        </p:blipFill>
        <p:spPr>
          <a:xfrm>
            <a:off x="-25" y="656175"/>
            <a:ext cx="9144001" cy="448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475" y="2795375"/>
            <a:ext cx="480107" cy="2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9300" y="2045026"/>
            <a:ext cx="1326451" cy="25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200" y="2775000"/>
            <a:ext cx="1018074" cy="18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7358331">
            <a:off x="1184287" y="308302"/>
            <a:ext cx="1018075" cy="96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 txBox="1"/>
          <p:nvPr>
            <p:ph type="ctrTitle"/>
          </p:nvPr>
        </p:nvSpPr>
        <p:spPr>
          <a:xfrm>
            <a:off x="3865825" y="535100"/>
            <a:ext cx="4907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3000"/>
              <a:t>QUESTIONS FOR RESEARCH</a:t>
            </a:r>
            <a:endParaRPr sz="3000"/>
          </a:p>
        </p:txBody>
      </p:sp>
      <p:sp>
        <p:nvSpPr>
          <p:cNvPr id="237" name="Google Shape;237;p42"/>
          <p:cNvSpPr txBox="1"/>
          <p:nvPr>
            <p:ph idx="1" type="subTitle"/>
          </p:nvPr>
        </p:nvSpPr>
        <p:spPr>
          <a:xfrm>
            <a:off x="2948575" y="1606675"/>
            <a:ext cx="60714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How has changing sea surface temperature(SST) affected the frequency and intensity of coral bleaching at the Great Barrier Reef since 2000?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Australian Tourism Consumption near the Great Barrier Reef affected by coral bleaching during bleaching events?</a:t>
            </a:r>
            <a:endParaRPr sz="2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850879" y="61779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8"/>
          <p:cNvPicPr preferRelativeResize="0"/>
          <p:nvPr/>
        </p:nvPicPr>
        <p:blipFill rotWithShape="1">
          <a:blip r:embed="rId4">
            <a:alphaModFix/>
          </a:blip>
          <a:srcRect b="43692" l="18113" r="0" t="-15946"/>
          <a:stretch/>
        </p:blipFill>
        <p:spPr>
          <a:xfrm>
            <a:off x="883127" y="4733003"/>
            <a:ext cx="2485658" cy="41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8"/>
          <p:cNvPicPr preferRelativeResize="0"/>
          <p:nvPr/>
        </p:nvPicPr>
        <p:blipFill rotWithShape="1">
          <a:blip r:embed="rId5">
            <a:alphaModFix/>
          </a:blip>
          <a:srcRect b="-6192" l="-14051" r="-14037" t="-6192"/>
          <a:stretch/>
        </p:blipFill>
        <p:spPr>
          <a:xfrm rot="161681">
            <a:off x="1846748" y="2556002"/>
            <a:ext cx="664606" cy="11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 rotWithShape="1">
          <a:blip r:embed="rId6">
            <a:alphaModFix/>
          </a:blip>
          <a:srcRect b="4101" l="0" r="0" t="4111"/>
          <a:stretch/>
        </p:blipFill>
        <p:spPr>
          <a:xfrm>
            <a:off x="548100" y="29424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8"/>
          <p:cNvPicPr preferRelativeResize="0"/>
          <p:nvPr/>
        </p:nvPicPr>
        <p:blipFill rotWithShape="1">
          <a:blip r:embed="rId7">
            <a:alphaModFix/>
          </a:blip>
          <a:srcRect b="-3418" l="-49" r="218" t="-3429"/>
          <a:stretch/>
        </p:blipFill>
        <p:spPr>
          <a:xfrm flipH="1" rot="176343">
            <a:off x="2490963" y="2015878"/>
            <a:ext cx="447832" cy="64975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8"/>
          <p:cNvSpPr txBox="1"/>
          <p:nvPr>
            <p:ph type="ctrTitle"/>
          </p:nvPr>
        </p:nvSpPr>
        <p:spPr>
          <a:xfrm>
            <a:off x="3810000" y="1882850"/>
            <a:ext cx="4631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TEAM REFLECTION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AND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FUTURE DATA EXPLORATION</a:t>
            </a:r>
            <a:endParaRPr/>
          </a:p>
        </p:txBody>
      </p:sp>
      <p:pic>
        <p:nvPicPr>
          <p:cNvPr id="610" name="Google Shape;61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793999" y="12432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8"/>
          <p:cNvPicPr preferRelativeResize="0"/>
          <p:nvPr/>
        </p:nvPicPr>
        <p:blipFill rotWithShape="1">
          <a:blip r:embed="rId3">
            <a:alphaModFix/>
          </a:blip>
          <a:srcRect b="0" l="0" r="59483" t="29062"/>
          <a:stretch/>
        </p:blipFill>
        <p:spPr>
          <a:xfrm rot="-1726845">
            <a:off x="1651662" y="14609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8"/>
          <p:cNvPicPr preferRelativeResize="0"/>
          <p:nvPr/>
        </p:nvPicPr>
        <p:blipFill rotWithShape="1">
          <a:blip r:embed="rId3">
            <a:alphaModFix/>
          </a:blip>
          <a:srcRect b="0" l="0" r="64004" t="0"/>
          <a:stretch/>
        </p:blipFill>
        <p:spPr>
          <a:xfrm rot="628915">
            <a:off x="809350" y="3976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7770114" y="40925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147203" y="3791250"/>
            <a:ext cx="565445" cy="12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/>
          <p:nvPr>
            <p:ph idx="1" type="subTitle"/>
          </p:nvPr>
        </p:nvSpPr>
        <p:spPr>
          <a:xfrm flipH="1">
            <a:off x="205075" y="880400"/>
            <a:ext cx="86928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Insights</a:t>
            </a:r>
            <a:endParaRPr sz="2300"/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s" sz="2300"/>
              <a:t>Daily satellite tracking of sea surface temperatures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Problems: </a:t>
            </a:r>
            <a:endParaRPr sz="2300"/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s" sz="2300"/>
              <a:t>Trying to make our own functions to minimize code repetition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Difficulties: </a:t>
            </a:r>
            <a:endParaRPr sz="2300"/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s" sz="2300"/>
              <a:t>Formatting of graphs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Future exploration:</a:t>
            </a:r>
            <a:endParaRPr sz="2300"/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s" sz="2300"/>
              <a:t>Coral reef area cover, different GBR stations, different Australian states revenue and from monthly or daily reports instead of annual reports</a:t>
            </a:r>
            <a:endParaRPr sz="2300"/>
          </a:p>
        </p:txBody>
      </p:sp>
      <p:sp>
        <p:nvSpPr>
          <p:cNvPr id="620" name="Google Shape;620;p79"/>
          <p:cNvSpPr txBox="1"/>
          <p:nvPr>
            <p:ph type="ctrTitle"/>
          </p:nvPr>
        </p:nvSpPr>
        <p:spPr>
          <a:xfrm>
            <a:off x="1551275" y="197650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Lessons Learned and Future exploration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0"/>
          <p:cNvSpPr txBox="1"/>
          <p:nvPr>
            <p:ph idx="1" type="subTitle"/>
          </p:nvPr>
        </p:nvSpPr>
        <p:spPr>
          <a:xfrm flipH="1">
            <a:off x="2848475" y="2263275"/>
            <a:ext cx="34470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0"/>
          <p:cNvSpPr txBox="1"/>
          <p:nvPr>
            <p:ph type="ctrTitle"/>
          </p:nvPr>
        </p:nvSpPr>
        <p:spPr>
          <a:xfrm>
            <a:off x="1420925" y="21730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Protecting the Reef</a:t>
            </a:r>
            <a:endParaRPr/>
          </a:p>
        </p:txBody>
      </p:sp>
      <p:pic>
        <p:nvPicPr>
          <p:cNvPr id="627" name="Google Shape;6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625" y="1127675"/>
            <a:ext cx="7517100" cy="36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1"/>
          <p:cNvPicPr preferRelativeResize="0"/>
          <p:nvPr/>
        </p:nvPicPr>
        <p:blipFill rotWithShape="1">
          <a:blip r:embed="rId3">
            <a:alphaModFix/>
          </a:blip>
          <a:srcRect b="3947" l="-4187" r="-44864" t="-6207"/>
          <a:stretch/>
        </p:blipFill>
        <p:spPr>
          <a:xfrm>
            <a:off x="-25" y="656175"/>
            <a:ext cx="9144001" cy="448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475" y="2795375"/>
            <a:ext cx="480107" cy="2885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1"/>
          <p:cNvSpPr txBox="1"/>
          <p:nvPr>
            <p:ph type="ctrTitle"/>
          </p:nvPr>
        </p:nvSpPr>
        <p:spPr>
          <a:xfrm>
            <a:off x="206125" y="262575"/>
            <a:ext cx="769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400"/>
              <a:t>SOURCES</a:t>
            </a:r>
            <a:endParaRPr sz="2400"/>
          </a:p>
        </p:txBody>
      </p:sp>
      <p:sp>
        <p:nvSpPr>
          <p:cNvPr id="635" name="Google Shape;635;p81"/>
          <p:cNvSpPr txBox="1"/>
          <p:nvPr>
            <p:ph idx="1" type="subTitle"/>
          </p:nvPr>
        </p:nvSpPr>
        <p:spPr>
          <a:xfrm>
            <a:off x="3139450" y="713825"/>
            <a:ext cx="5867400" cy="3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linkClick r:id="rId5"/>
              </a:rPr>
              <a:t>Google API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linkClick r:id="rId6"/>
              </a:rPr>
              <a:t>Northern and Central Great Barrier Reef Station raw data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linkClick r:id="rId7"/>
              </a:rPr>
              <a:t>Australia state Tourism Consumption raw data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linkClick r:id="rId8"/>
              </a:rPr>
              <a:t>Bleaching Threshold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linkClick r:id="rId9"/>
              </a:rPr>
              <a:t>Coral Heat Stress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linkClick r:id="rId10"/>
              </a:rPr>
              <a:t>Water Temperature at Davies Reef</a:t>
            </a:r>
            <a:endParaRPr sz="1800"/>
          </a:p>
        </p:txBody>
      </p:sp>
      <p:pic>
        <p:nvPicPr>
          <p:cNvPr id="636" name="Google Shape;636;p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39300" y="2045026"/>
            <a:ext cx="1326451" cy="25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8200" y="2775000"/>
            <a:ext cx="1018074" cy="18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7358331">
            <a:off x="1184287" y="308302"/>
            <a:ext cx="1018075" cy="96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9950" y="1411100"/>
            <a:ext cx="1045150" cy="2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2"/>
          <p:cNvSpPr txBox="1"/>
          <p:nvPr>
            <p:ph type="ctrTitle"/>
          </p:nvPr>
        </p:nvSpPr>
        <p:spPr>
          <a:xfrm>
            <a:off x="79700" y="2040900"/>
            <a:ext cx="58887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QUESTIONS?</a:t>
            </a:r>
            <a:endParaRPr>
              <a:solidFill>
                <a:srgbClr val="466269"/>
              </a:solidFill>
            </a:endParaRPr>
          </a:p>
        </p:txBody>
      </p:sp>
      <p:pic>
        <p:nvPicPr>
          <p:cNvPr id="645" name="Google Shape;645;p82"/>
          <p:cNvPicPr preferRelativeResize="0"/>
          <p:nvPr/>
        </p:nvPicPr>
        <p:blipFill rotWithShape="1">
          <a:blip r:embed="rId4">
            <a:alphaModFix/>
          </a:blip>
          <a:srcRect b="9700" l="-6763" r="11633" t="-9700"/>
          <a:stretch/>
        </p:blipFill>
        <p:spPr>
          <a:xfrm>
            <a:off x="4700533" y="986551"/>
            <a:ext cx="4450523" cy="41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550" y="761975"/>
            <a:ext cx="1693350" cy="19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450" y="4106346"/>
            <a:ext cx="761650" cy="4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850879" y="61779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 rotWithShape="1">
          <a:blip r:embed="rId4">
            <a:alphaModFix/>
          </a:blip>
          <a:srcRect b="43692" l="18113" r="0" t="-15946"/>
          <a:stretch/>
        </p:blipFill>
        <p:spPr>
          <a:xfrm>
            <a:off x="883127" y="4733003"/>
            <a:ext cx="2485658" cy="41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 rotWithShape="1">
          <a:blip r:embed="rId5">
            <a:alphaModFix/>
          </a:blip>
          <a:srcRect b="-6192" l="-14051" r="-14037" t="-6192"/>
          <a:stretch/>
        </p:blipFill>
        <p:spPr>
          <a:xfrm rot="161681">
            <a:off x="1846748" y="2556002"/>
            <a:ext cx="664606" cy="11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3"/>
          <p:cNvPicPr preferRelativeResize="0"/>
          <p:nvPr/>
        </p:nvPicPr>
        <p:blipFill rotWithShape="1">
          <a:blip r:embed="rId6">
            <a:alphaModFix/>
          </a:blip>
          <a:srcRect b="4101" l="0" r="0" t="4111"/>
          <a:stretch/>
        </p:blipFill>
        <p:spPr>
          <a:xfrm>
            <a:off x="548100" y="29424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3"/>
          <p:cNvPicPr preferRelativeResize="0"/>
          <p:nvPr/>
        </p:nvPicPr>
        <p:blipFill rotWithShape="1">
          <a:blip r:embed="rId7">
            <a:alphaModFix/>
          </a:blip>
          <a:srcRect b="-3418" l="-49" r="218" t="-3429"/>
          <a:stretch/>
        </p:blipFill>
        <p:spPr>
          <a:xfrm flipH="1" rot="176343">
            <a:off x="2490963" y="2015878"/>
            <a:ext cx="447832" cy="64975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 txBox="1"/>
          <p:nvPr>
            <p:ph type="ctrTitle"/>
          </p:nvPr>
        </p:nvSpPr>
        <p:spPr>
          <a:xfrm>
            <a:off x="4372800" y="1882850"/>
            <a:ext cx="40689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TERMINOLOGY</a:t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793999" y="12432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3"/>
          <p:cNvPicPr preferRelativeResize="0"/>
          <p:nvPr/>
        </p:nvPicPr>
        <p:blipFill rotWithShape="1">
          <a:blip r:embed="rId3">
            <a:alphaModFix/>
          </a:blip>
          <a:srcRect b="0" l="0" r="59483" t="29062"/>
          <a:stretch/>
        </p:blipFill>
        <p:spPr>
          <a:xfrm rot="-1726845">
            <a:off x="1651662" y="14609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b="0" l="0" r="64004" t="0"/>
          <a:stretch/>
        </p:blipFill>
        <p:spPr>
          <a:xfrm rot="628915">
            <a:off x="809350" y="3976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7770114" y="40925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147203" y="3791250"/>
            <a:ext cx="565445" cy="12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0E0E3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b="0" l="67372" r="3557" t="17952"/>
          <a:stretch/>
        </p:blipFill>
        <p:spPr>
          <a:xfrm>
            <a:off x="1366950" y="936512"/>
            <a:ext cx="1797839" cy="242476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/>
        </p:nvSpPr>
        <p:spPr>
          <a:xfrm>
            <a:off x="544950" y="3364050"/>
            <a:ext cx="34989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Corals have a symbiotic relationship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with algae called </a:t>
            </a:r>
            <a:r>
              <a:rPr lang="es">
                <a:latin typeface="Abel"/>
                <a:ea typeface="Abel"/>
                <a:cs typeface="Abel"/>
                <a:sym typeface="Abel"/>
              </a:rPr>
              <a:t>zooxanthellae.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When the algae is stressed, they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leave the coral’s tissue.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Without algae, the coral turns white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and more susceptible to disease.</a:t>
            </a:r>
            <a:endParaRPr b="0" i="0" sz="1400" u="none" cap="none" strike="noStrike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9" name="Google Shape;259;p44"/>
          <p:cNvSpPr txBox="1"/>
          <p:nvPr>
            <p:ph type="ctrTitle"/>
          </p:nvPr>
        </p:nvSpPr>
        <p:spPr>
          <a:xfrm>
            <a:off x="1284613" y="179550"/>
            <a:ext cx="193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Coral Bleaching</a:t>
            </a:r>
            <a:endParaRPr sz="1800"/>
          </a:p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4">
            <a:alphaModFix/>
          </a:blip>
          <a:srcRect b="23483" l="24543" r="9939" t="6124"/>
          <a:stretch/>
        </p:blipFill>
        <p:spPr>
          <a:xfrm>
            <a:off x="5366525" y="860300"/>
            <a:ext cx="2473675" cy="24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4"/>
          <p:cNvSpPr txBox="1"/>
          <p:nvPr>
            <p:ph type="ctrTitle"/>
          </p:nvPr>
        </p:nvSpPr>
        <p:spPr>
          <a:xfrm>
            <a:off x="4232175" y="179550"/>
            <a:ext cx="446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Sea Surface Temperature(SST)</a:t>
            </a:r>
            <a:endParaRPr sz="1800"/>
          </a:p>
        </p:txBody>
      </p:sp>
      <p:sp>
        <p:nvSpPr>
          <p:cNvPr id="262" name="Google Shape;262;p44"/>
          <p:cNvSpPr txBox="1"/>
          <p:nvPr/>
        </p:nvSpPr>
        <p:spPr>
          <a:xfrm>
            <a:off x="4232175" y="3463050"/>
            <a:ext cx="47424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Sea Surface Temperature</a:t>
            </a:r>
            <a:r>
              <a:rPr lang="es">
                <a:latin typeface="Abel"/>
                <a:ea typeface="Abel"/>
                <a:cs typeface="Abel"/>
                <a:sym typeface="Abel"/>
              </a:rPr>
              <a:t> is </a:t>
            </a:r>
            <a:r>
              <a:rPr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the average temperature at the uppermost layer</a:t>
            </a:r>
            <a:r>
              <a:rPr lang="es">
                <a:latin typeface="Abel"/>
                <a:ea typeface="Abel"/>
                <a:cs typeface="Abel"/>
                <a:sym typeface="Abel"/>
              </a:rPr>
              <a:t> </a:t>
            </a:r>
            <a:r>
              <a:rPr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of the ocean, only a few millimeters deep.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6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6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Sea surface temperature</a:t>
            </a:r>
            <a:r>
              <a:rPr lang="es">
                <a:latin typeface="Abel"/>
                <a:ea typeface="Abel"/>
                <a:cs typeface="Abel"/>
                <a:sym typeface="Abel"/>
              </a:rPr>
              <a:t> </a:t>
            </a:r>
            <a:r>
              <a:rPr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can be globally </a:t>
            </a:r>
            <a:endParaRPr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monitored through satellite remote sensing.</a:t>
            </a:r>
            <a:endParaRPr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3" name="Google Shape;263;p44"/>
          <p:cNvSpPr txBox="1"/>
          <p:nvPr/>
        </p:nvSpPr>
        <p:spPr>
          <a:xfrm>
            <a:off x="0" y="4541450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Source: NOAA. What is eutrophication? National Ocean Service website, https://oceanservice.noaa.gov/facts/eutrophication.html, 10/05/17</a:t>
            </a:r>
            <a:br>
              <a:rPr lang="es" sz="8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s" sz="8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Source: Sutton, Spencer. Ocean temperature by Depth. , https://www.sciencesource.com/CS.aspx?VP3=SearchResult&amp;ITEMID=SS2591681#/SearchResult&amp;ITEMID=SS2591681</a:t>
            </a:r>
            <a:endParaRPr sz="800">
              <a:solidFill>
                <a:srgbClr val="46626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4" name="Google Shape;264;p44"/>
          <p:cNvSpPr/>
          <p:nvPr/>
        </p:nvSpPr>
        <p:spPr>
          <a:xfrm>
            <a:off x="5366525" y="1204375"/>
            <a:ext cx="92400" cy="21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0E0E3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/>
          <p:nvPr/>
        </p:nvSpPr>
        <p:spPr>
          <a:xfrm>
            <a:off x="2056525" y="1027025"/>
            <a:ext cx="4471800" cy="162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5"/>
          <p:cNvSpPr txBox="1"/>
          <p:nvPr>
            <p:ph type="ctrTitle"/>
          </p:nvPr>
        </p:nvSpPr>
        <p:spPr>
          <a:xfrm>
            <a:off x="3177829" y="118925"/>
            <a:ext cx="26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Bleaching threshold</a:t>
            </a:r>
            <a:endParaRPr sz="1800"/>
          </a:p>
        </p:txBody>
      </p:sp>
      <p:sp>
        <p:nvSpPr>
          <p:cNvPr id="271" name="Google Shape;271;p45"/>
          <p:cNvSpPr txBox="1"/>
          <p:nvPr>
            <p:ph idx="1" type="subTitle"/>
          </p:nvPr>
        </p:nvSpPr>
        <p:spPr>
          <a:xfrm flipH="1">
            <a:off x="475500" y="3633775"/>
            <a:ext cx="7736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Corals start to become stressed  when the SST is 1°C warmer than the maximum  monthly mean temperature</a:t>
            </a:r>
            <a:endParaRPr/>
          </a:p>
        </p:txBody>
      </p:sp>
      <p:cxnSp>
        <p:nvCxnSpPr>
          <p:cNvPr id="272" name="Google Shape;272;p45"/>
          <p:cNvCxnSpPr/>
          <p:nvPr/>
        </p:nvCxnSpPr>
        <p:spPr>
          <a:xfrm flipH="1">
            <a:off x="2046150" y="950925"/>
            <a:ext cx="21000" cy="173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45"/>
          <p:cNvCxnSpPr/>
          <p:nvPr/>
        </p:nvCxnSpPr>
        <p:spPr>
          <a:xfrm rot="10800000">
            <a:off x="2056550" y="2666500"/>
            <a:ext cx="4482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5"/>
          <p:cNvSpPr txBox="1"/>
          <p:nvPr/>
        </p:nvSpPr>
        <p:spPr>
          <a:xfrm>
            <a:off x="1657950" y="1022525"/>
            <a:ext cx="37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35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30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25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20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15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2046150" y="2621775"/>
            <a:ext cx="4594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J   F   M   A   M   J   J   A   S   O   N   D    </a:t>
            </a:r>
            <a:r>
              <a:rPr lang="es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   F   M   A   M   J   J   A   S   O   N   D   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6" name="Google Shape;276;p45"/>
          <p:cNvSpPr/>
          <p:nvPr/>
        </p:nvSpPr>
        <p:spPr>
          <a:xfrm>
            <a:off x="2067150" y="1691780"/>
            <a:ext cx="3044125" cy="637250"/>
          </a:xfrm>
          <a:custGeom>
            <a:rect b="b" l="l" r="r" t="t"/>
            <a:pathLst>
              <a:path extrusionOk="0" h="25490" w="121765">
                <a:moveTo>
                  <a:pt x="0" y="25490"/>
                </a:moveTo>
                <a:cubicBezTo>
                  <a:pt x="4984" y="22998"/>
                  <a:pt x="2152" y="12862"/>
                  <a:pt x="7138" y="10375"/>
                </a:cubicBezTo>
                <a:cubicBezTo>
                  <a:pt x="10895" y="8501"/>
                  <a:pt x="11726" y="3266"/>
                  <a:pt x="14696" y="298"/>
                </a:cubicBezTo>
                <a:cubicBezTo>
                  <a:pt x="15888" y="-893"/>
                  <a:pt x="16790" y="3657"/>
                  <a:pt x="18475" y="3657"/>
                </a:cubicBezTo>
                <a:cubicBezTo>
                  <a:pt x="20267" y="3657"/>
                  <a:pt x="20973" y="864"/>
                  <a:pt x="22674" y="298"/>
                </a:cubicBezTo>
                <a:cubicBezTo>
                  <a:pt x="23862" y="-97"/>
                  <a:pt x="23793" y="2538"/>
                  <a:pt x="24353" y="3657"/>
                </a:cubicBezTo>
                <a:cubicBezTo>
                  <a:pt x="26404" y="7757"/>
                  <a:pt x="29441" y="11313"/>
                  <a:pt x="31491" y="15413"/>
                </a:cubicBezTo>
                <a:cubicBezTo>
                  <a:pt x="33711" y="19853"/>
                  <a:pt x="40531" y="19668"/>
                  <a:pt x="45347" y="20872"/>
                </a:cubicBezTo>
                <a:cubicBezTo>
                  <a:pt x="50222" y="22091"/>
                  <a:pt x="55276" y="25820"/>
                  <a:pt x="60043" y="24231"/>
                </a:cubicBezTo>
                <a:cubicBezTo>
                  <a:pt x="64427" y="22770"/>
                  <a:pt x="64754" y="16163"/>
                  <a:pt x="68020" y="12894"/>
                </a:cubicBezTo>
                <a:cubicBezTo>
                  <a:pt x="69053" y="11860"/>
                  <a:pt x="67894" y="9157"/>
                  <a:pt x="69280" y="8695"/>
                </a:cubicBezTo>
                <a:cubicBezTo>
                  <a:pt x="73082" y="7428"/>
                  <a:pt x="76267" y="4443"/>
                  <a:pt x="80197" y="3657"/>
                </a:cubicBezTo>
                <a:cubicBezTo>
                  <a:pt x="82002" y="3296"/>
                  <a:pt x="83909" y="5078"/>
                  <a:pt x="85655" y="4496"/>
                </a:cubicBezTo>
                <a:cubicBezTo>
                  <a:pt x="86505" y="4213"/>
                  <a:pt x="87009" y="2320"/>
                  <a:pt x="87755" y="2817"/>
                </a:cubicBezTo>
                <a:cubicBezTo>
                  <a:pt x="89636" y="4071"/>
                  <a:pt x="92172" y="4082"/>
                  <a:pt x="94053" y="5336"/>
                </a:cubicBezTo>
                <a:cubicBezTo>
                  <a:pt x="99396" y="8898"/>
                  <a:pt x="95949" y="18468"/>
                  <a:pt x="99511" y="23811"/>
                </a:cubicBezTo>
                <a:cubicBezTo>
                  <a:pt x="100446" y="25213"/>
                  <a:pt x="102915" y="22982"/>
                  <a:pt x="104550" y="23391"/>
                </a:cubicBezTo>
                <a:cubicBezTo>
                  <a:pt x="107404" y="24105"/>
                  <a:pt x="110513" y="22257"/>
                  <a:pt x="113367" y="22971"/>
                </a:cubicBezTo>
                <a:cubicBezTo>
                  <a:pt x="115539" y="23514"/>
                  <a:pt x="118502" y="24554"/>
                  <a:pt x="120085" y="22971"/>
                </a:cubicBezTo>
                <a:cubicBezTo>
                  <a:pt x="121060" y="21996"/>
                  <a:pt x="120532" y="19808"/>
                  <a:pt x="121765" y="19192"/>
                </a:cubicBezTo>
              </a:path>
            </a:pathLst>
          </a:cu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77" name="Google Shape;277;p45"/>
          <p:cNvCxnSpPr/>
          <p:nvPr/>
        </p:nvCxnSpPr>
        <p:spPr>
          <a:xfrm flipH="1" rot="10800000">
            <a:off x="2077650" y="1678225"/>
            <a:ext cx="4471800" cy="21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5"/>
          <p:cNvCxnSpPr/>
          <p:nvPr/>
        </p:nvCxnSpPr>
        <p:spPr>
          <a:xfrm flipH="1" rot="10800000">
            <a:off x="2077650" y="1544075"/>
            <a:ext cx="4471800" cy="3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45"/>
          <p:cNvSpPr/>
          <p:nvPr/>
        </p:nvSpPr>
        <p:spPr>
          <a:xfrm>
            <a:off x="5111275" y="1202357"/>
            <a:ext cx="1427575" cy="961075"/>
          </a:xfrm>
          <a:custGeom>
            <a:rect b="b" l="l" r="r" t="t"/>
            <a:pathLst>
              <a:path extrusionOk="0" h="38443" w="57103">
                <a:moveTo>
                  <a:pt x="0" y="38443"/>
                </a:moveTo>
                <a:cubicBezTo>
                  <a:pt x="395" y="34888"/>
                  <a:pt x="2927" y="31733"/>
                  <a:pt x="5458" y="29205"/>
                </a:cubicBezTo>
                <a:cubicBezTo>
                  <a:pt x="6745" y="27919"/>
                  <a:pt x="4449" y="25261"/>
                  <a:pt x="5458" y="23747"/>
                </a:cubicBezTo>
                <a:cubicBezTo>
                  <a:pt x="7856" y="20150"/>
                  <a:pt x="9823" y="16277"/>
                  <a:pt x="11756" y="12410"/>
                </a:cubicBezTo>
                <a:cubicBezTo>
                  <a:pt x="13212" y="9498"/>
                  <a:pt x="14499" y="6504"/>
                  <a:pt x="15955" y="3593"/>
                </a:cubicBezTo>
                <a:cubicBezTo>
                  <a:pt x="16471" y="2561"/>
                  <a:pt x="15675" y="514"/>
                  <a:pt x="16795" y="234"/>
                </a:cubicBezTo>
                <a:cubicBezTo>
                  <a:pt x="23324" y="-1398"/>
                  <a:pt x="28942" y="8126"/>
                  <a:pt x="31071" y="14510"/>
                </a:cubicBezTo>
                <a:cubicBezTo>
                  <a:pt x="32263" y="18085"/>
                  <a:pt x="31748" y="22412"/>
                  <a:pt x="34010" y="25426"/>
                </a:cubicBezTo>
                <a:cubicBezTo>
                  <a:pt x="35186" y="26993"/>
                  <a:pt x="38029" y="24806"/>
                  <a:pt x="39888" y="25426"/>
                </a:cubicBezTo>
                <a:cubicBezTo>
                  <a:pt x="45685" y="27358"/>
                  <a:pt x="51638" y="28992"/>
                  <a:pt x="57103" y="31725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80" name="Google Shape;280;p45"/>
          <p:cNvCxnSpPr/>
          <p:nvPr/>
        </p:nvCxnSpPr>
        <p:spPr>
          <a:xfrm flipH="1" rot="10800000">
            <a:off x="1282700" y="1698300"/>
            <a:ext cx="682200" cy="59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5"/>
          <p:cNvCxnSpPr/>
          <p:nvPr/>
        </p:nvCxnSpPr>
        <p:spPr>
          <a:xfrm flipH="1">
            <a:off x="2333050" y="945375"/>
            <a:ext cx="18300" cy="57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5"/>
          <p:cNvCxnSpPr/>
          <p:nvPr/>
        </p:nvCxnSpPr>
        <p:spPr>
          <a:xfrm flipH="1">
            <a:off x="5875050" y="1039850"/>
            <a:ext cx="91650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45"/>
          <p:cNvSpPr txBox="1"/>
          <p:nvPr/>
        </p:nvSpPr>
        <p:spPr>
          <a:xfrm>
            <a:off x="359650" y="4155425"/>
            <a:ext cx="81456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When the SST is warmer than the bleaching threshold temperature, the corals will experience thermal stress. </a:t>
            </a:r>
            <a:endParaRPr>
              <a:solidFill>
                <a:srgbClr val="46626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This thermal stress is the main cause of mass coral bleaching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2209450" y="622300"/>
            <a:ext cx="1826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Bleaching Threshold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304800" y="1546825"/>
            <a:ext cx="1210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Maximum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Monthly Mean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(MMM)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Temperature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6" name="Google Shape;286;p45"/>
          <p:cNvSpPr txBox="1"/>
          <p:nvPr/>
        </p:nvSpPr>
        <p:spPr>
          <a:xfrm>
            <a:off x="851275" y="2973700"/>
            <a:ext cx="67353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6626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Bleaching Threshold is 1° C more than max average month temperature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6791550" y="788050"/>
            <a:ext cx="1210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stressed coral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93575" y="4664475"/>
            <a:ext cx="7366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" sz="8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Source: Glynn, P. W. and L. D'Croz, 1990. Experimental evidence for high temperature stress as the cause of El Niño coincident coral mortality. Coral Reefs, 8, 181-191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0E0E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ctrTitle"/>
          </p:nvPr>
        </p:nvSpPr>
        <p:spPr>
          <a:xfrm>
            <a:off x="2022375" y="331950"/>
            <a:ext cx="446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1800"/>
              <a:t>Degree Heating Week Values</a:t>
            </a:r>
            <a:endParaRPr sz="1800"/>
          </a:p>
        </p:txBody>
      </p:sp>
      <p:sp>
        <p:nvSpPr>
          <p:cNvPr id="294" name="Google Shape;294;p46"/>
          <p:cNvSpPr txBox="1"/>
          <p:nvPr>
            <p:ph idx="1" type="subTitle"/>
          </p:nvPr>
        </p:nvSpPr>
        <p:spPr>
          <a:xfrm flipH="1">
            <a:off x="205000" y="1109000"/>
            <a:ext cx="43218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HotSpot (HS)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Sea Surface Temperature above the maximum mean monthly temperature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/>
              <a:t>Degree Heat Week (DHW)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Thermal stress accumulated over a 12-week period. DHW is the the sum of HS value over a 12 week period ie. 3 months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/>
              <a:t>SST@90th_HS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/>
              <a:t>The daily SST value where the HotSpot value is equal to the 90th percentile HotSpot value for pixels contained in a Regional Virtual Station.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800"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050" y="1270425"/>
            <a:ext cx="4278050" cy="1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0" y="4863000"/>
            <a:ext cx="92532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Source: NOAA. Description for 5km Regional Virtual Stations, Time Series Data, and Graphs, </a:t>
            </a:r>
            <a:r>
              <a:rPr lang="es" sz="800">
                <a:solidFill>
                  <a:srgbClr val="466269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https://coralreefwatch.noaa.gov/product/vs/description.php#ascii</a:t>
            </a:r>
            <a:endParaRPr sz="800">
              <a:solidFill>
                <a:srgbClr val="46626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7" name="Google Shape;297;p46"/>
          <p:cNvSpPr txBox="1"/>
          <p:nvPr/>
        </p:nvSpPr>
        <p:spPr>
          <a:xfrm>
            <a:off x="4610050" y="3046275"/>
            <a:ext cx="4161000" cy="1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When the thermal stress reaches four degree C-weeks, you can expect to see significant coral bleaching, </a:t>
            </a:r>
            <a:endParaRPr>
              <a:solidFill>
                <a:srgbClr val="46626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especially in more sensitive species. </a:t>
            </a:r>
            <a:endParaRPr>
              <a:solidFill>
                <a:srgbClr val="46626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626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When thermal stress reaches eight degree C-weeks or higher, you would likely see widespread bleaching and mortality from the thermal stress.</a:t>
            </a:r>
            <a:endParaRPr>
              <a:solidFill>
                <a:srgbClr val="46626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8" name="Google Shape;298;p46"/>
          <p:cNvSpPr txBox="1"/>
          <p:nvPr/>
        </p:nvSpPr>
        <p:spPr>
          <a:xfrm>
            <a:off x="584025" y="909750"/>
            <a:ext cx="73422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DHW is </a:t>
            </a:r>
            <a:r>
              <a:rPr lang="es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rPr>
              <a:t>way to measure not only how far the temperature is above the threshold, but how long it has stayed above that point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850879" y="61779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 rotWithShape="1">
          <a:blip r:embed="rId4">
            <a:alphaModFix/>
          </a:blip>
          <a:srcRect b="43692" l="18113" r="0" t="-15946"/>
          <a:stretch/>
        </p:blipFill>
        <p:spPr>
          <a:xfrm>
            <a:off x="883127" y="4733003"/>
            <a:ext cx="2485658" cy="41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 rotWithShape="1">
          <a:blip r:embed="rId5">
            <a:alphaModFix/>
          </a:blip>
          <a:srcRect b="-6192" l="-14051" r="-14037" t="-6192"/>
          <a:stretch/>
        </p:blipFill>
        <p:spPr>
          <a:xfrm rot="161681">
            <a:off x="1846748" y="2556002"/>
            <a:ext cx="664606" cy="11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6">
            <a:alphaModFix/>
          </a:blip>
          <a:srcRect b="4101" l="0" r="0" t="4111"/>
          <a:stretch/>
        </p:blipFill>
        <p:spPr>
          <a:xfrm>
            <a:off x="548100" y="29424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 rotWithShape="1">
          <a:blip r:embed="rId7">
            <a:alphaModFix/>
          </a:blip>
          <a:srcRect b="-3418" l="-49" r="218" t="-3429"/>
          <a:stretch/>
        </p:blipFill>
        <p:spPr>
          <a:xfrm flipH="1" rot="176343">
            <a:off x="2490963" y="2015878"/>
            <a:ext cx="447832" cy="64975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>
            <p:ph type="ctrTitle"/>
          </p:nvPr>
        </p:nvSpPr>
        <p:spPr>
          <a:xfrm>
            <a:off x="4372800" y="1882850"/>
            <a:ext cx="40689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DATA EXPLORATION</a:t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793999" y="12432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59483" t="29062"/>
          <a:stretch/>
        </p:blipFill>
        <p:spPr>
          <a:xfrm rot="-1726845">
            <a:off x="1651662" y="14609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0" l="0" r="64004" t="0"/>
          <a:stretch/>
        </p:blipFill>
        <p:spPr>
          <a:xfrm rot="628915">
            <a:off x="809350" y="3976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7770114" y="40925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147203" y="3791250"/>
            <a:ext cx="565445" cy="12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7"/>
          <p:cNvSpPr txBox="1"/>
          <p:nvPr/>
        </p:nvSpPr>
        <p:spPr>
          <a:xfrm>
            <a:off x="4802000" y="2942450"/>
            <a:ext cx="43419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bel"/>
                <a:ea typeface="Abel"/>
                <a:cs typeface="Abel"/>
                <a:sym typeface="Abel"/>
              </a:rPr>
              <a:t>Dataset</a:t>
            </a:r>
            <a:endParaRPr b="1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bel"/>
                <a:ea typeface="Abel"/>
                <a:cs typeface="Abel"/>
                <a:sym typeface="Abel"/>
              </a:rPr>
              <a:t>Satellite remote sensing measurement data for Sea Surface Temperature (SST)</a:t>
            </a:r>
            <a:endParaRPr b="1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bel"/>
                <a:ea typeface="Abel"/>
                <a:cs typeface="Abel"/>
                <a:sym typeface="Abel"/>
              </a:rPr>
              <a:t>Source</a:t>
            </a:r>
            <a:br>
              <a:rPr b="1" lang="es">
                <a:latin typeface="Abel"/>
                <a:ea typeface="Abel"/>
                <a:cs typeface="Abel"/>
                <a:sym typeface="Abel"/>
              </a:rPr>
            </a:br>
            <a:r>
              <a:rPr b="1" lang="es">
                <a:latin typeface="Abel"/>
                <a:ea typeface="Abel"/>
                <a:cs typeface="Abel"/>
                <a:sym typeface="Abel"/>
              </a:rPr>
              <a:t>National Oceanic and Atmospheric Administration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olog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olog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